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57" r:id="rId2"/>
    <p:sldId id="258" r:id="rId3"/>
    <p:sldId id="291" r:id="rId4"/>
    <p:sldId id="289" r:id="rId5"/>
    <p:sldId id="290" r:id="rId6"/>
    <p:sldId id="292" r:id="rId7"/>
    <p:sldId id="259" r:id="rId8"/>
    <p:sldId id="294" r:id="rId9"/>
    <p:sldId id="261" r:id="rId10"/>
    <p:sldId id="293" r:id="rId11"/>
    <p:sldId id="262" r:id="rId12"/>
    <p:sldId id="263" r:id="rId13"/>
    <p:sldId id="264" r:id="rId14"/>
    <p:sldId id="265" r:id="rId15"/>
    <p:sldId id="266" r:id="rId16"/>
    <p:sldId id="267" r:id="rId17"/>
    <p:sldId id="268" r:id="rId18"/>
    <p:sldId id="272" r:id="rId19"/>
    <p:sldId id="269" r:id="rId20"/>
    <p:sldId id="271" r:id="rId21"/>
    <p:sldId id="270" r:id="rId22"/>
    <p:sldId id="273" r:id="rId23"/>
    <p:sldId id="274" r:id="rId24"/>
    <p:sldId id="277" r:id="rId25"/>
    <p:sldId id="275" r:id="rId26"/>
    <p:sldId id="276" r:id="rId27"/>
    <p:sldId id="278" r:id="rId28"/>
    <p:sldId id="279" r:id="rId29"/>
    <p:sldId id="280" r:id="rId30"/>
    <p:sldId id="281" r:id="rId31"/>
    <p:sldId id="282" r:id="rId32"/>
    <p:sldId id="283" r:id="rId33"/>
    <p:sldId id="284" r:id="rId34"/>
    <p:sldId id="285" r:id="rId35"/>
    <p:sldId id="286" r:id="rId36"/>
    <p:sldId id="288" r:id="rId37"/>
    <p:sldId id="287" r:id="rId38"/>
  </p:sldIdLst>
  <p:sldSz cx="7772400" cy="10058400"/>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2484" y="654"/>
      </p:cViewPr>
      <p:guideLst>
        <p:guide orient="horz" pos="3168"/>
        <p:guide pos="2448"/>
      </p:guideLst>
    </p:cSldViewPr>
  </p:slideViewPr>
  <p:notesTextViewPr>
    <p:cViewPr>
      <p:scale>
        <a:sx n="100" d="100"/>
        <a:sy n="100" d="100"/>
      </p:scale>
      <p:origin x="0" y="0"/>
    </p:cViewPr>
  </p:notesTextViewPr>
  <p:notesViewPr>
    <p:cSldViewPr snapToGrid="0">
      <p:cViewPr varScale="1">
        <p:scale>
          <a:sx n="71" d="100"/>
          <a:sy n="71" d="100"/>
        </p:scale>
        <p:origin x="-2790"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FCB4D50-0135-4AFE-9628-B1034E923A6B}" type="datetimeFigureOut">
              <a:rPr lang="en-US" smtClean="0"/>
              <a:t>11/27/2013</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A74AFA11-E8E8-4178-9CF7-FE577EC00FA2}" type="slidenum">
              <a:rPr lang="en-US" smtClean="0"/>
              <a:t>‹#›</a:t>
            </a:fld>
            <a:endParaRPr lang="en-US"/>
          </a:p>
        </p:txBody>
      </p:sp>
    </p:spTree>
    <p:extLst>
      <p:ext uri="{BB962C8B-B14F-4D97-AF65-F5344CB8AC3E}">
        <p14:creationId xmlns:p14="http://schemas.microsoft.com/office/powerpoint/2010/main" val="3941276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pPr>
              <a:defRPr/>
            </a:pPr>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pPr>
              <a:defRPr/>
            </a:pPr>
            <a:fld id="{523AE435-D169-430F-A9F4-1E8CF6A8A47D}" type="datetimeFigureOut">
              <a:rPr lang="en-US"/>
              <a:pPr>
                <a:defRPr/>
              </a:pPr>
              <a:t>11/27/2013</a:t>
            </a:fld>
            <a:endParaRPr lang="en-US"/>
          </a:p>
        </p:txBody>
      </p:sp>
      <p:sp>
        <p:nvSpPr>
          <p:cNvPr id="4" name="Slide Image Placeholder 3"/>
          <p:cNvSpPr>
            <a:spLocks noGrp="1" noRot="1" noChangeAspect="1"/>
          </p:cNvSpPr>
          <p:nvPr>
            <p:ph type="sldImg" idx="2"/>
          </p:nvPr>
        </p:nvSpPr>
        <p:spPr>
          <a:xfrm>
            <a:off x="2266950" y="720725"/>
            <a:ext cx="2781300" cy="3600450"/>
          </a:xfrm>
          <a:prstGeom prst="rect">
            <a:avLst/>
          </a:prstGeom>
          <a:noFill/>
          <a:ln w="12700">
            <a:solidFill>
              <a:prstClr val="black"/>
            </a:solidFill>
          </a:ln>
        </p:spPr>
        <p:txBody>
          <a:bodyPr vert="horz" lIns="96661" tIns="48331" rIns="96661" bIns="48331" rtlCol="0" anchor="ctr"/>
          <a:lstStyle/>
          <a:p>
            <a:pPr lvl="0"/>
            <a:endParaRPr lang="en-US" noProof="0" smtClean="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pPr>
              <a:defRPr/>
            </a:pP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pPr>
              <a:defRPr/>
            </a:pPr>
            <a:fld id="{A8ABA1A4-C21C-4E78-A126-BA4EDF9502E1}" type="slidenum">
              <a:rPr lang="en-US"/>
              <a:pPr>
                <a:defRPr/>
              </a:pPr>
              <a:t>‹#›</a:t>
            </a:fld>
            <a:endParaRPr lang="en-US"/>
          </a:p>
        </p:txBody>
      </p:sp>
    </p:spTree>
    <p:extLst>
      <p:ext uri="{BB962C8B-B14F-4D97-AF65-F5344CB8AC3E}">
        <p14:creationId xmlns:p14="http://schemas.microsoft.com/office/powerpoint/2010/main" val="3521032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4"/>
            <a:ext cx="6606540" cy="2156037"/>
          </a:xfrm>
          <a:noFill/>
        </p:spPr>
        <p:txBody>
          <a:bodyPr/>
          <a:lstStyle>
            <a:lvl1pPr>
              <a:defRPr sz="40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01C8FCA-52D0-4EC9-851F-1A3645AE5295}" type="datetimeFigureOut">
              <a:rPr lang="en-US"/>
              <a:pPr>
                <a:defRPr/>
              </a:pPr>
              <a:t>11/27/2013</a:t>
            </a:fld>
            <a:endParaRPr lang="en-US"/>
          </a:p>
        </p:txBody>
      </p:sp>
      <p:sp>
        <p:nvSpPr>
          <p:cNvPr id="5" name="Footer Placeholder 4"/>
          <p:cNvSpPr>
            <a:spLocks noGrp="1"/>
          </p:cNvSpPr>
          <p:nvPr>
            <p:ph type="ftr" sz="quarter" idx="11"/>
          </p:nvPr>
        </p:nvSpPr>
        <p:spPr>
          <a:xfrm>
            <a:off x="2655569" y="9322647"/>
            <a:ext cx="2594347" cy="535517"/>
          </a:xfrm>
        </p:spPr>
        <p:txBody>
          <a:bodyPr/>
          <a:lstStyle>
            <a:lvl1pPr>
              <a:defRPr/>
            </a:lvl1pPr>
          </a:lstStyle>
          <a:p>
            <a:pPr>
              <a:defRPr/>
            </a:pPr>
            <a:r>
              <a:rPr lang="en-US" dirty="0" smtClean="0"/>
              <a:t>www.eng.yale.edu/grablab/openhand</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BADAEDA-B2C7-4163-9798-6C623160D50B}" type="slidenum">
              <a:rPr lang="en-US"/>
              <a:pPr>
                <a:defRPr/>
              </a:pPr>
              <a:t>‹#›</a:t>
            </a:fld>
            <a:endParaRPr lang="en-US"/>
          </a:p>
        </p:txBody>
      </p:sp>
    </p:spTree>
    <p:extLst>
      <p:ext uri="{BB962C8B-B14F-4D97-AF65-F5344CB8AC3E}">
        <p14:creationId xmlns:p14="http://schemas.microsoft.com/office/powerpoint/2010/main" val="226838357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512C65C-C12F-4EEF-A29F-CC600D860D64}" type="datetimeFigureOut">
              <a:rPr lang="en-US"/>
              <a:pPr>
                <a:defRPr/>
              </a:pPr>
              <a:t>11/27/2013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A4305A-473E-49D7-98AF-1B523E711C06}" type="slidenum">
              <a:rPr lang="en-US"/>
              <a:pPr>
                <a:defRPr/>
              </a:pPr>
              <a:t>‹#›</a:t>
            </a:fld>
            <a:endParaRPr lang="en-US"/>
          </a:p>
        </p:txBody>
      </p:sp>
    </p:spTree>
    <p:extLst>
      <p:ext uri="{BB962C8B-B14F-4D97-AF65-F5344CB8AC3E}">
        <p14:creationId xmlns:p14="http://schemas.microsoft.com/office/powerpoint/2010/main" val="1696879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634990" y="402803"/>
            <a:ext cx="1748790" cy="85822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8620" y="402803"/>
            <a:ext cx="5116830" cy="85822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98A4BBB-1172-4D30-A712-C607E41386B8}" type="datetimeFigureOut">
              <a:rPr lang="en-US"/>
              <a:pPr>
                <a:defRPr/>
              </a:pPr>
              <a:t>11/27/2013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02B3F1-4C46-4E15-9688-7B13771A133D}" type="slidenum">
              <a:rPr lang="en-US"/>
              <a:pPr>
                <a:defRPr/>
              </a:pPr>
              <a:t>‹#›</a:t>
            </a:fld>
            <a:endParaRPr lang="en-US"/>
          </a:p>
        </p:txBody>
      </p:sp>
    </p:spTree>
    <p:extLst>
      <p:ext uri="{BB962C8B-B14F-4D97-AF65-F5344CB8AC3E}">
        <p14:creationId xmlns:p14="http://schemas.microsoft.com/office/powerpoint/2010/main" val="2197211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620" y="688370"/>
            <a:ext cx="6995160" cy="664180"/>
          </a:xfrm>
        </p:spPr>
        <p:txBody>
          <a:bodyPr/>
          <a:lstStyle>
            <a:lvl1pPr>
              <a:defRPr sz="3600">
                <a:latin typeface="YaleDesign-SmallCap" pitchFamily="2" charset="0"/>
              </a:defRPr>
            </a:lvl1pPr>
          </a:lstStyle>
          <a:p>
            <a:r>
              <a:rPr lang="en-US" dirty="0" smtClean="0"/>
              <a:t>Click to edit title style</a:t>
            </a:r>
            <a:endParaRPr lang="en-US" dirty="0"/>
          </a:p>
        </p:txBody>
      </p:sp>
      <p:sp>
        <p:nvSpPr>
          <p:cNvPr id="3" name="Content Placeholder 2"/>
          <p:cNvSpPr>
            <a:spLocks noGrp="1"/>
          </p:cNvSpPr>
          <p:nvPr>
            <p:ph idx="1"/>
          </p:nvPr>
        </p:nvSpPr>
        <p:spPr>
          <a:xfrm>
            <a:off x="388620" y="1495425"/>
            <a:ext cx="6995160" cy="78171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15FBEFF-49F8-4EBF-B7C4-5307A73040AD}" type="datetimeFigureOut">
              <a:rPr lang="en-US"/>
              <a:pPr>
                <a:defRPr/>
              </a:pPr>
              <a:t>11/27/2013</a:t>
            </a:fld>
            <a:endParaRPr lang="en-US"/>
          </a:p>
        </p:txBody>
      </p:sp>
      <p:sp>
        <p:nvSpPr>
          <p:cNvPr id="5" name="Footer Placeholder 4"/>
          <p:cNvSpPr>
            <a:spLocks noGrp="1"/>
          </p:cNvSpPr>
          <p:nvPr>
            <p:ph type="ftr" sz="quarter" idx="11"/>
          </p:nvPr>
        </p:nvSpPr>
        <p:spPr>
          <a:xfrm>
            <a:off x="2655569" y="9322647"/>
            <a:ext cx="2547051" cy="535517"/>
          </a:xfrm>
        </p:spPr>
        <p:txBody>
          <a:bodyPr/>
          <a:lstStyle>
            <a:lvl1pPr>
              <a:defRPr/>
            </a:lvl1pPr>
          </a:lstStyle>
          <a:p>
            <a:pPr>
              <a:defRPr/>
            </a:pPr>
            <a:r>
              <a:rPr lang="en-US" dirty="0" smtClean="0"/>
              <a:t>www.eng.yale.edu/grablab/openhand</a:t>
            </a:r>
          </a:p>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B935821-9DA4-4B6C-9960-D0C69C5C5F88}" type="slidenum">
              <a:rPr lang="en-US"/>
              <a:pPr>
                <a:defRPr/>
              </a:pPr>
              <a:t>‹#›</a:t>
            </a:fld>
            <a:endParaRPr lang="en-US"/>
          </a:p>
        </p:txBody>
      </p:sp>
    </p:spTree>
    <p:extLst>
      <p:ext uri="{BB962C8B-B14F-4D97-AF65-F5344CB8AC3E}">
        <p14:creationId xmlns:p14="http://schemas.microsoft.com/office/powerpoint/2010/main" val="10510063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13966" y="4263180"/>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8B7BD42-CB88-480C-A22F-CEF70266EDC4}" type="datetimeFigureOut">
              <a:rPr lang="en-US"/>
              <a:pPr>
                <a:defRPr/>
              </a:pPr>
              <a:t>11/27/2013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A4E430E-D3DB-4485-9C0A-175883EE0401}" type="slidenum">
              <a:rPr lang="en-US"/>
              <a:pPr>
                <a:defRPr/>
              </a:pPr>
              <a:t>‹#›</a:t>
            </a:fld>
            <a:endParaRPr lang="en-US"/>
          </a:p>
        </p:txBody>
      </p:sp>
    </p:spTree>
    <p:extLst>
      <p:ext uri="{BB962C8B-B14F-4D97-AF65-F5344CB8AC3E}">
        <p14:creationId xmlns:p14="http://schemas.microsoft.com/office/powerpoint/2010/main" val="1479825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8620" y="2346961"/>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50970" y="2346961"/>
            <a:ext cx="3432810" cy="663807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725998D-7C44-4AD8-806D-3F8388B952DE}" type="datetimeFigureOut">
              <a:rPr lang="en-US"/>
              <a:pPr>
                <a:defRPr/>
              </a:pPr>
              <a:t>11/27/2013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410A95D-721F-46E3-B020-65E15E13EC8E}" type="slidenum">
              <a:rPr lang="en-US"/>
              <a:pPr>
                <a:defRPr/>
              </a:pPr>
              <a:t>‹#›</a:t>
            </a:fld>
            <a:endParaRPr lang="en-US"/>
          </a:p>
        </p:txBody>
      </p:sp>
    </p:spTree>
    <p:extLst>
      <p:ext uri="{BB962C8B-B14F-4D97-AF65-F5344CB8AC3E}">
        <p14:creationId xmlns:p14="http://schemas.microsoft.com/office/powerpoint/2010/main" val="167592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948272"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948272"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960DEB8-811D-4E20-9A23-E6B7F2DE7098}" type="datetimeFigureOut">
              <a:rPr lang="en-US"/>
              <a:pPr>
                <a:defRPr/>
              </a:pPr>
              <a:t>11/27/2013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7E4221C-9DCC-47A3-925B-22925B873B5C}" type="slidenum">
              <a:rPr lang="en-US"/>
              <a:pPr>
                <a:defRPr/>
              </a:pPr>
              <a:t>‹#›</a:t>
            </a:fld>
            <a:endParaRPr lang="en-US"/>
          </a:p>
        </p:txBody>
      </p:sp>
    </p:spTree>
    <p:extLst>
      <p:ext uri="{BB962C8B-B14F-4D97-AF65-F5344CB8AC3E}">
        <p14:creationId xmlns:p14="http://schemas.microsoft.com/office/powerpoint/2010/main" val="3111983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6196902-63E7-4794-A88C-37E2E602C241}" type="datetimeFigureOut">
              <a:rPr lang="en-US"/>
              <a:pPr>
                <a:defRPr/>
              </a:pPr>
              <a:t>11/27/2013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485AA05-9169-4B63-9354-E5C60811ECE1}" type="slidenum">
              <a:rPr lang="en-US"/>
              <a:pPr>
                <a:defRPr/>
              </a:pPr>
              <a:t>‹#›</a:t>
            </a:fld>
            <a:endParaRPr lang="en-US"/>
          </a:p>
        </p:txBody>
      </p:sp>
    </p:spTree>
    <p:extLst>
      <p:ext uri="{BB962C8B-B14F-4D97-AF65-F5344CB8AC3E}">
        <p14:creationId xmlns:p14="http://schemas.microsoft.com/office/powerpoint/2010/main" val="3960385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728E58-CC04-4148-977F-F88B73DCB3FE}" type="datetimeFigureOut">
              <a:rPr lang="en-US"/>
              <a:pPr>
                <a:defRPr/>
              </a:pPr>
              <a:t>11/27/2013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9AB9A2A-C2DE-4238-A1E1-6488333239E8}" type="slidenum">
              <a:rPr lang="en-US"/>
              <a:pPr>
                <a:defRPr/>
              </a:pPr>
              <a:t>‹#›</a:t>
            </a:fld>
            <a:endParaRPr lang="en-US"/>
          </a:p>
        </p:txBody>
      </p:sp>
    </p:spTree>
    <p:extLst>
      <p:ext uri="{BB962C8B-B14F-4D97-AF65-F5344CB8AC3E}">
        <p14:creationId xmlns:p14="http://schemas.microsoft.com/office/powerpoint/2010/main" val="3558899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038792" y="400474"/>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8620" y="2104814"/>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EA861D5-D30C-4CE2-B72F-99F6D548A24B}" type="datetimeFigureOut">
              <a:rPr lang="en-US"/>
              <a:pPr>
                <a:defRPr/>
              </a:pPr>
              <a:t>11/27/2013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5A7F1F4-9E4D-43C2-A214-718E4F21FADD}" type="slidenum">
              <a:rPr lang="en-US"/>
              <a:pPr>
                <a:defRPr/>
              </a:pPr>
              <a:t>‹#›</a:t>
            </a:fld>
            <a:endParaRPr lang="en-US"/>
          </a:p>
        </p:txBody>
      </p:sp>
    </p:spTree>
    <p:extLst>
      <p:ext uri="{BB962C8B-B14F-4D97-AF65-F5344CB8AC3E}">
        <p14:creationId xmlns:p14="http://schemas.microsoft.com/office/powerpoint/2010/main" val="3110368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523445" y="898737"/>
            <a:ext cx="4663440" cy="603504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B2A1C44-1B3D-4138-BB29-FE2501580894}" type="datetimeFigureOut">
              <a:rPr lang="en-US"/>
              <a:pPr>
                <a:defRPr/>
              </a:pPr>
              <a:t>11/27/2013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FB96962-C6C8-4BAA-98F4-24DF0453127D}" type="slidenum">
              <a:rPr lang="en-US"/>
              <a:pPr>
                <a:defRPr/>
              </a:pPr>
              <a:t>‹#›</a:t>
            </a:fld>
            <a:endParaRPr lang="en-US"/>
          </a:p>
        </p:txBody>
      </p:sp>
    </p:spTree>
    <p:extLst>
      <p:ext uri="{BB962C8B-B14F-4D97-AF65-F5344CB8AC3E}">
        <p14:creationId xmlns:p14="http://schemas.microsoft.com/office/powerpoint/2010/main" val="219664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88620" y="298027"/>
            <a:ext cx="699516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388620" y="2346961"/>
            <a:ext cx="6995160" cy="66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388620" y="9322647"/>
            <a:ext cx="1813560" cy="535517"/>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1608ED5-2C4F-4D18-87B5-DDFE4478BD93}" type="datetimeFigureOut">
              <a:rPr lang="en-US"/>
              <a:pPr>
                <a:defRPr/>
              </a:pPr>
              <a:t>11/27/2013</a:t>
            </a:fld>
            <a:endParaRPr lang="en-US"/>
          </a:p>
        </p:txBody>
      </p:sp>
      <p:sp>
        <p:nvSpPr>
          <p:cNvPr id="5" name="Footer Placeholder 4"/>
          <p:cNvSpPr>
            <a:spLocks noGrp="1"/>
          </p:cNvSpPr>
          <p:nvPr>
            <p:ph type="ftr" sz="quarter" idx="3"/>
          </p:nvPr>
        </p:nvSpPr>
        <p:spPr>
          <a:xfrm>
            <a:off x="2655570" y="9322647"/>
            <a:ext cx="2461260" cy="53551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5570220" y="9322647"/>
            <a:ext cx="1813560" cy="535517"/>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E4469DAD-AC8A-4254-A7FD-D3802671D131}" type="slidenum">
              <a:rPr lang="en-US"/>
              <a:pPr>
                <a:defRPr/>
              </a:pPr>
              <a:t>‹#›</a:t>
            </a:fld>
            <a:endParaRPr lang="en-US"/>
          </a:p>
        </p:txBody>
      </p:sp>
      <p:sp>
        <p:nvSpPr>
          <p:cNvPr id="62" name="Rectangle 2"/>
          <p:cNvSpPr>
            <a:spLocks noChangeArrowheads="1"/>
          </p:cNvSpPr>
          <p:nvPr/>
        </p:nvSpPr>
        <p:spPr bwMode="auto">
          <a:xfrm>
            <a:off x="0" y="0"/>
            <a:ext cx="7772400" cy="10058400"/>
          </a:xfrm>
          <a:prstGeom prst="rect">
            <a:avLst/>
          </a:prstGeom>
          <a:solidFill>
            <a:srgbClr val="565656"/>
          </a:solidFill>
          <a:ln w="9525">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3" name="AutoShape 3"/>
          <p:cNvSpPr>
            <a:spLocks noChangeArrowheads="1"/>
          </p:cNvSpPr>
          <p:nvPr/>
        </p:nvSpPr>
        <p:spPr bwMode="auto">
          <a:xfrm>
            <a:off x="0" y="0"/>
            <a:ext cx="7696835" cy="9946640"/>
          </a:xfrm>
          <a:prstGeom prst="roundRect">
            <a:avLst>
              <a:gd name="adj" fmla="val 6111"/>
            </a:avLst>
          </a:prstGeom>
          <a:solidFill>
            <a:schemeClr val="bg1"/>
          </a:solidFill>
          <a:ln w="9525">
            <a:noFill/>
            <a:round/>
            <a:headEnd/>
            <a:tailEnd/>
          </a:ln>
        </p:spPr>
        <p:txBody>
          <a:bodyPr wrap="none" anchor="ctr"/>
          <a:lstStyle/>
          <a:p>
            <a:pPr fontAlgn="auto">
              <a:spcBef>
                <a:spcPts val="0"/>
              </a:spcBef>
              <a:spcAft>
                <a:spcPts val="0"/>
              </a:spcAft>
              <a:defRPr/>
            </a:pPr>
            <a:endParaRPr lang="en-US">
              <a:latin typeface="+mn-lt"/>
              <a:cs typeface="+mn-cs"/>
            </a:endParaRPr>
          </a:p>
        </p:txBody>
      </p:sp>
      <p:sp>
        <p:nvSpPr>
          <p:cNvPr id="64" name="Rectangle 4"/>
          <p:cNvSpPr>
            <a:spLocks noChangeArrowheads="1"/>
          </p:cNvSpPr>
          <p:nvPr/>
        </p:nvSpPr>
        <p:spPr bwMode="auto">
          <a:xfrm>
            <a:off x="0" y="1"/>
            <a:ext cx="7772400" cy="432097"/>
          </a:xfrm>
          <a:prstGeom prst="rect">
            <a:avLst/>
          </a:prstGeom>
          <a:solidFill>
            <a:schemeClr val="tx1"/>
          </a:solidFill>
          <a:ln w="9525">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5" name="Rectangle 5"/>
          <p:cNvSpPr>
            <a:spLocks noChangeArrowheads="1"/>
          </p:cNvSpPr>
          <p:nvPr/>
        </p:nvSpPr>
        <p:spPr bwMode="auto">
          <a:xfrm>
            <a:off x="0" y="276063"/>
            <a:ext cx="7772400" cy="285063"/>
          </a:xfrm>
          <a:prstGeom prst="rect">
            <a:avLst/>
          </a:prstGeom>
          <a:solidFill>
            <a:srgbClr val="203B8C"/>
          </a:solidFill>
          <a:ln w="38100">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66" name="Oval 8"/>
          <p:cNvSpPr>
            <a:spLocks noChangeArrowheads="1"/>
          </p:cNvSpPr>
          <p:nvPr/>
        </p:nvSpPr>
        <p:spPr bwMode="auto">
          <a:xfrm>
            <a:off x="86360" y="31509"/>
            <a:ext cx="816372" cy="907703"/>
          </a:xfrm>
          <a:prstGeom prst="ellipse">
            <a:avLst/>
          </a:prstGeom>
          <a:solidFill>
            <a:srgbClr val="CDBB33"/>
          </a:solidFill>
          <a:ln w="25400">
            <a:solidFill>
              <a:srgbClr val="CDBB33"/>
            </a:solidFill>
            <a:round/>
            <a:headEnd/>
            <a:tailEnd/>
          </a:ln>
        </p:spPr>
        <p:txBody>
          <a:bodyPr wrap="none" anchor="ctr"/>
          <a:lstStyle/>
          <a:p>
            <a:pPr algn="ctr" fontAlgn="auto">
              <a:spcBef>
                <a:spcPts val="0"/>
              </a:spcBef>
              <a:spcAft>
                <a:spcPts val="0"/>
              </a:spcAft>
              <a:defRPr/>
            </a:pPr>
            <a:endParaRPr lang="en-US">
              <a:solidFill>
                <a:srgbClr val="CDBB33"/>
              </a:solidFill>
              <a:latin typeface="+mn-lt"/>
              <a:cs typeface="+mn-cs"/>
            </a:endParaRPr>
          </a:p>
        </p:txBody>
      </p:sp>
      <p:sp>
        <p:nvSpPr>
          <p:cNvPr id="67" name="AutoShape 6"/>
          <p:cNvSpPr>
            <a:spLocks noChangeArrowheads="1"/>
          </p:cNvSpPr>
          <p:nvPr/>
        </p:nvSpPr>
        <p:spPr bwMode="auto">
          <a:xfrm>
            <a:off x="0" y="4503"/>
            <a:ext cx="7772400" cy="562625"/>
          </a:xfrm>
          <a:prstGeom prst="roundRect">
            <a:avLst>
              <a:gd name="adj" fmla="val 50000"/>
            </a:avLst>
          </a:prstGeom>
          <a:solidFill>
            <a:srgbClr val="203B8C"/>
          </a:solidFill>
          <a:ln w="9525">
            <a:noFill/>
            <a:round/>
            <a:headEnd/>
            <a:tailEnd/>
          </a:ln>
        </p:spPr>
        <p:txBody>
          <a:bodyPr wrap="none" anchor="ctr"/>
          <a:lstStyle/>
          <a:p>
            <a:pPr algn="ctr" fontAlgn="auto">
              <a:spcBef>
                <a:spcPts val="0"/>
              </a:spcBef>
              <a:spcAft>
                <a:spcPts val="0"/>
              </a:spcAft>
              <a:defRPr/>
            </a:pPr>
            <a:endParaRPr lang="en-US">
              <a:latin typeface="+mn-lt"/>
              <a:cs typeface="+mn-cs"/>
            </a:endParaRPr>
          </a:p>
        </p:txBody>
      </p:sp>
      <p:sp>
        <p:nvSpPr>
          <p:cNvPr id="68" name="Text Box 7"/>
          <p:cNvSpPr txBox="1">
            <a:spLocks noChangeArrowheads="1"/>
          </p:cNvSpPr>
          <p:nvPr/>
        </p:nvSpPr>
        <p:spPr bwMode="auto">
          <a:xfrm>
            <a:off x="920274" y="142534"/>
            <a:ext cx="2202180" cy="338554"/>
          </a:xfrm>
          <a:prstGeom prst="rect">
            <a:avLst/>
          </a:prstGeom>
          <a:noFill/>
          <a:ln w="9525">
            <a:noFill/>
            <a:miter lim="800000"/>
            <a:headEnd/>
            <a:tailEnd/>
          </a:ln>
        </p:spPr>
        <p:txBody>
          <a:bodyPr>
            <a:spAutoFit/>
          </a:bodyPr>
          <a:lstStyle/>
          <a:p>
            <a:pPr fontAlgn="auto">
              <a:spcBef>
                <a:spcPct val="50000"/>
              </a:spcBef>
              <a:spcAft>
                <a:spcPts val="0"/>
              </a:spcAft>
              <a:defRPr/>
            </a:pPr>
            <a:r>
              <a:rPr lang="en-US" sz="1600" dirty="0" smtClean="0">
                <a:solidFill>
                  <a:srgbClr val="CDBB33"/>
                </a:solidFill>
                <a:latin typeface="YaleDesign-WebSmallCap" pitchFamily="2" charset="0"/>
                <a:cs typeface="+mn-cs"/>
              </a:rPr>
              <a:t>Model T (Version</a:t>
            </a:r>
            <a:r>
              <a:rPr lang="en-US" sz="1600" baseline="0" dirty="0" smtClean="0">
                <a:solidFill>
                  <a:srgbClr val="CDBB33"/>
                </a:solidFill>
                <a:latin typeface="YaleDesign-WebSmallCap" pitchFamily="2" charset="0"/>
                <a:cs typeface="+mn-cs"/>
              </a:rPr>
              <a:t> 0.5)</a:t>
            </a:r>
            <a:endParaRPr lang="en-US" sz="1600" dirty="0">
              <a:solidFill>
                <a:srgbClr val="CDBB33"/>
              </a:solidFill>
              <a:latin typeface="YaleDesign-WebSmallCap" pitchFamily="2" charset="0"/>
              <a:cs typeface="+mn-cs"/>
            </a:endParaRPr>
          </a:p>
        </p:txBody>
      </p:sp>
      <p:sp>
        <p:nvSpPr>
          <p:cNvPr id="71" name="Text Box 12"/>
          <p:cNvSpPr txBox="1">
            <a:spLocks noChangeArrowheads="1"/>
          </p:cNvSpPr>
          <p:nvPr/>
        </p:nvSpPr>
        <p:spPr bwMode="auto">
          <a:xfrm>
            <a:off x="5755918" y="36009"/>
            <a:ext cx="1784898" cy="307777"/>
          </a:xfrm>
          <a:prstGeom prst="rect">
            <a:avLst/>
          </a:prstGeom>
          <a:noFill/>
          <a:ln w="9525">
            <a:noFill/>
            <a:miter lim="800000"/>
            <a:headEnd/>
            <a:tailEnd/>
          </a:ln>
        </p:spPr>
        <p:txBody>
          <a:bodyPr wrap="square">
            <a:spAutoFit/>
          </a:bodyPr>
          <a:lstStyle/>
          <a:p>
            <a:pPr fontAlgn="auto">
              <a:spcBef>
                <a:spcPct val="50000"/>
              </a:spcBef>
              <a:spcAft>
                <a:spcPts val="0"/>
              </a:spcAft>
              <a:defRPr/>
            </a:pPr>
            <a:r>
              <a:rPr lang="en-US" sz="1400" dirty="0">
                <a:solidFill>
                  <a:schemeClr val="bg1"/>
                </a:solidFill>
                <a:latin typeface="YaleAdmin-WebSmallCap" pitchFamily="2" charset="0"/>
                <a:cs typeface="+mn-cs"/>
              </a:rPr>
              <a:t>Yale University</a:t>
            </a:r>
          </a:p>
        </p:txBody>
      </p:sp>
      <p:pic>
        <p:nvPicPr>
          <p:cNvPr id="1039" name="Picture 15" descr="yale crest"/>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217807" y="55515"/>
            <a:ext cx="356235" cy="46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40" name="Straight Connector 16"/>
          <p:cNvCxnSpPr>
            <a:cxnSpLocks noChangeShapeType="1"/>
          </p:cNvCxnSpPr>
          <p:nvPr/>
        </p:nvCxnSpPr>
        <p:spPr bwMode="auto">
          <a:xfrm rot="10800000">
            <a:off x="855504" y="567128"/>
            <a:ext cx="6916896" cy="0"/>
          </a:xfrm>
          <a:prstGeom prst="line">
            <a:avLst/>
          </a:prstGeom>
          <a:noFill/>
          <a:ln w="25400" algn="ctr">
            <a:solidFill>
              <a:srgbClr val="CDBB33"/>
            </a:solidFill>
            <a:round/>
            <a:headEnd/>
            <a:tailEnd/>
          </a:ln>
          <a:extLst>
            <a:ext uri="{909E8E84-426E-40DD-AFC4-6F175D3DCCD1}">
              <a14:hiddenFill xmlns:a14="http://schemas.microsoft.com/office/drawing/2010/main">
                <a:noFill/>
              </a14:hiddenFill>
            </a:ext>
          </a:extLst>
        </p:spPr>
      </p:cxnSp>
      <p:sp>
        <p:nvSpPr>
          <p:cNvPr id="76" name="Text Box 12"/>
          <p:cNvSpPr txBox="1">
            <a:spLocks noChangeArrowheads="1"/>
          </p:cNvSpPr>
          <p:nvPr/>
        </p:nvSpPr>
        <p:spPr bwMode="auto">
          <a:xfrm>
            <a:off x="5308243" y="255709"/>
            <a:ext cx="2051050" cy="276999"/>
          </a:xfrm>
          <a:prstGeom prst="rect">
            <a:avLst/>
          </a:prstGeom>
          <a:noFill/>
          <a:ln w="9525">
            <a:noFill/>
            <a:miter lim="800000"/>
            <a:headEnd/>
            <a:tailEnd/>
          </a:ln>
        </p:spPr>
        <p:txBody>
          <a:bodyPr>
            <a:spAutoFit/>
          </a:bodyPr>
          <a:lstStyle/>
          <a:p>
            <a:pPr fontAlgn="auto">
              <a:spcBef>
                <a:spcPct val="50000"/>
              </a:spcBef>
              <a:spcAft>
                <a:spcPts val="0"/>
              </a:spcAft>
              <a:defRPr/>
            </a:pPr>
            <a:r>
              <a:rPr lang="en-US" sz="1200" dirty="0">
                <a:solidFill>
                  <a:srgbClr val="577CA9"/>
                </a:solidFill>
                <a:latin typeface="YaleAdmin-WebSmallCap" pitchFamily="2" charset="0"/>
                <a:cs typeface="+mn-cs"/>
              </a:rPr>
              <a:t>Mechanical Engineering</a:t>
            </a:r>
          </a:p>
        </p:txBody>
      </p:sp>
      <p:sp>
        <p:nvSpPr>
          <p:cNvPr id="77" name="Oval 8"/>
          <p:cNvSpPr>
            <a:spLocks noChangeArrowheads="1"/>
          </p:cNvSpPr>
          <p:nvPr/>
        </p:nvSpPr>
        <p:spPr bwMode="auto">
          <a:xfrm>
            <a:off x="129540" y="76518"/>
            <a:ext cx="738109" cy="820684"/>
          </a:xfrm>
          <a:prstGeom prst="ellipse">
            <a:avLst/>
          </a:prstGeom>
          <a:solidFill>
            <a:schemeClr val="bg1"/>
          </a:solidFill>
          <a:ln w="57150">
            <a:solidFill>
              <a:srgbClr val="203B8C"/>
            </a:solidFill>
            <a:round/>
            <a:headEnd/>
            <a:tailEnd/>
          </a:ln>
        </p:spPr>
        <p:txBody>
          <a:bodyPr wrap="none" anchor="ctr"/>
          <a:lstStyle/>
          <a:p>
            <a:pPr algn="ctr" fontAlgn="auto">
              <a:spcBef>
                <a:spcPts val="0"/>
              </a:spcBef>
              <a:spcAft>
                <a:spcPts val="0"/>
              </a:spcAft>
              <a:defRPr/>
            </a:pPr>
            <a:endParaRPr lang="en-US">
              <a:latin typeface="+mn-lt"/>
              <a:cs typeface="+mn-cs"/>
            </a:endParaRPr>
          </a:p>
        </p:txBody>
      </p:sp>
      <p:pic>
        <p:nvPicPr>
          <p:cNvPr id="1043" name="Picture 9" descr="medium_screen"/>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44238" y="213049"/>
            <a:ext cx="530304" cy="630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44" name="Straight Connector 21"/>
          <p:cNvCxnSpPr>
            <a:cxnSpLocks noChangeShapeType="1"/>
          </p:cNvCxnSpPr>
          <p:nvPr/>
        </p:nvCxnSpPr>
        <p:spPr bwMode="auto">
          <a:xfrm rot="10800000">
            <a:off x="1350" y="562628"/>
            <a:ext cx="107950" cy="0"/>
          </a:xfrm>
          <a:prstGeom prst="line">
            <a:avLst/>
          </a:prstGeom>
          <a:noFill/>
          <a:ln w="25400" algn="ctr">
            <a:solidFill>
              <a:srgbClr val="CDBB33"/>
            </a:solidFill>
            <a:round/>
            <a:headEnd/>
            <a:tailEnd/>
          </a:ln>
          <a:extLst>
            <a:ext uri="{909E8E84-426E-40DD-AFC4-6F175D3DCCD1}">
              <a14:hiddenFill xmlns:a14="http://schemas.microsoft.com/office/drawing/2010/main">
                <a:noFill/>
              </a14:hiddenFill>
            </a:ext>
          </a:extLst>
        </p:spPr>
      </p:cxnSp>
      <p:sp>
        <p:nvSpPr>
          <p:cNvPr id="80" name="Rectangle 5"/>
          <p:cNvSpPr>
            <a:spLocks noChangeArrowheads="1"/>
          </p:cNvSpPr>
          <p:nvPr/>
        </p:nvSpPr>
        <p:spPr bwMode="auto">
          <a:xfrm>
            <a:off x="47229" y="462105"/>
            <a:ext cx="76914" cy="90020"/>
          </a:xfrm>
          <a:prstGeom prst="rect">
            <a:avLst/>
          </a:prstGeom>
          <a:solidFill>
            <a:srgbClr val="203B8C"/>
          </a:solidFill>
          <a:ln w="38100">
            <a:noFill/>
            <a:miter lim="800000"/>
            <a:headEnd/>
            <a:tailEnd/>
          </a:ln>
        </p:spPr>
        <p:txBody>
          <a:bodyPr wrap="none" anchor="ctr"/>
          <a:lstStyle/>
          <a:p>
            <a:pPr fontAlgn="auto">
              <a:spcBef>
                <a:spcPts val="0"/>
              </a:spcBef>
              <a:spcAft>
                <a:spcPts val="0"/>
              </a:spcAft>
              <a:defRPr/>
            </a:pPr>
            <a:endParaRPr lang="en-US">
              <a:latin typeface="+mn-lt"/>
              <a:cs typeface="+mn-cs"/>
            </a:endParaRPr>
          </a:p>
        </p:txBody>
      </p:sp>
      <p:sp>
        <p:nvSpPr>
          <p:cNvPr id="29" name="Block Arc 28"/>
          <p:cNvSpPr/>
          <p:nvPr/>
        </p:nvSpPr>
        <p:spPr>
          <a:xfrm>
            <a:off x="6061393" y="9173634"/>
            <a:ext cx="1111885" cy="1769533"/>
          </a:xfrm>
          <a:prstGeom prst="blockArc">
            <a:avLst>
              <a:gd name="adj1" fmla="val 10800000"/>
              <a:gd name="adj2" fmla="val 21599999"/>
              <a:gd name="adj3"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28" name="Block Arc 27"/>
          <p:cNvSpPr/>
          <p:nvPr/>
        </p:nvSpPr>
        <p:spPr>
          <a:xfrm>
            <a:off x="6060284" y="9285851"/>
            <a:ext cx="1114343" cy="1530138"/>
          </a:xfrm>
          <a:prstGeom prst="blockArc">
            <a:avLst>
              <a:gd name="adj1" fmla="val 10746537"/>
              <a:gd name="adj2" fmla="val 35286"/>
              <a:gd name="adj3" fmla="val 6873"/>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nvGrpSpPr>
          <p:cNvPr id="10" name="Group 9"/>
          <p:cNvGrpSpPr/>
          <p:nvPr/>
        </p:nvGrpSpPr>
        <p:grpSpPr>
          <a:xfrm>
            <a:off x="6000671" y="9524999"/>
            <a:ext cx="1236028" cy="511858"/>
            <a:chOff x="6000671" y="9378527"/>
            <a:chExt cx="1236028" cy="698221"/>
          </a:xfrm>
        </p:grpSpPr>
        <p:pic>
          <p:nvPicPr>
            <p:cNvPr id="1047" name="Picture 11" descr="grablab_logo_black"/>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6200378" y="9378527"/>
              <a:ext cx="835263" cy="67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9"/>
            <p:cNvSpPr/>
            <p:nvPr userDrawn="1"/>
          </p:nvSpPr>
          <p:spPr>
            <a:xfrm>
              <a:off x="6000671" y="9956698"/>
              <a:ext cx="124143" cy="118746"/>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userDrawn="1"/>
          </p:nvSpPr>
          <p:spPr>
            <a:xfrm>
              <a:off x="7112556" y="9955675"/>
              <a:ext cx="124143" cy="121073"/>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jpeg"/><Relationship Id="rId9"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2.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70.png"/></Relationships>
</file>

<file path=ppt/slides/_rels/slide1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17.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75.png"/></Relationships>
</file>

<file path=ppt/slides/_rels/slide15.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32.pn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16.png"/><Relationship Id="rId4" Type="http://schemas.openxmlformats.org/officeDocument/2006/relationships/image" Target="../media/image78.pn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80.png"/><Relationship Id="rId7" Type="http://schemas.openxmlformats.org/officeDocument/2006/relationships/image" Target="../media/image14.png"/><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26.png"/><Relationship Id="rId4" Type="http://schemas.openxmlformats.org/officeDocument/2006/relationships/image" Target="../media/image81.png"/></Relationships>
</file>

<file path=ppt/slides/_rels/slide17.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hyperlink" Target="http://www.animatedknots.com/improvedclinch/index.php?LogoImage=LogoGrog.jpg&amp;Website=www.animatedknots.com" TargetMode="Externa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10" Type="http://schemas.openxmlformats.org/officeDocument/2006/relationships/image" Target="../media/image24.jpeg"/><Relationship Id="rId4" Type="http://schemas.openxmlformats.org/officeDocument/2006/relationships/image" Target="../media/image83.png"/><Relationship Id="rId9"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25.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8.jpe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4.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26.png"/><Relationship Id="rId4" Type="http://schemas.openxmlformats.org/officeDocument/2006/relationships/image" Target="../media/image97.png"/></Relationships>
</file>

<file path=ppt/slides/_rels/slide22.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10" Type="http://schemas.openxmlformats.org/officeDocument/2006/relationships/image" Target="../media/image105.png"/><Relationship Id="rId4" Type="http://schemas.openxmlformats.org/officeDocument/2006/relationships/image" Target="../media/image100.png"/><Relationship Id="rId9" Type="http://schemas.openxmlformats.org/officeDocument/2006/relationships/image" Target="../media/image7.png"/></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07.png"/><Relationship Id="rId7" Type="http://schemas.openxmlformats.org/officeDocument/2006/relationships/image" Target="../media/image110.png"/><Relationship Id="rId2" Type="http://schemas.openxmlformats.org/officeDocument/2006/relationships/image" Target="../media/image106.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09.png"/><Relationship Id="rId4" Type="http://schemas.openxmlformats.org/officeDocument/2006/relationships/image" Target="../media/image108.png"/></Relationships>
</file>

<file path=ppt/slides/_rels/slide24.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2.png"/><Relationship Id="rId7" Type="http://schemas.openxmlformats.org/officeDocument/2006/relationships/image" Target="../media/image115.png"/><Relationship Id="rId2" Type="http://schemas.openxmlformats.org/officeDocument/2006/relationships/image" Target="../media/image111.pn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114.png"/><Relationship Id="rId4" Type="http://schemas.openxmlformats.org/officeDocument/2006/relationships/image" Target="../media/image113.png"/></Relationships>
</file>

<file path=ppt/slides/_rels/slide2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119.png"/></Relationships>
</file>

<file path=ppt/slides/_rels/slide2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94.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25.png"/><Relationship Id="rId4" Type="http://schemas.openxmlformats.org/officeDocument/2006/relationships/image" Target="../media/image124.png"/></Relationships>
</file>

<file path=ppt/slides/_rels/slide2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image" Target="../media/image126.png"/><Relationship Id="rId1" Type="http://schemas.openxmlformats.org/officeDocument/2006/relationships/slideLayout" Target="../slideLayouts/slideLayout2.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 Id="rId9" Type="http://schemas.openxmlformats.org/officeDocument/2006/relationships/image" Target="../media/image37.png"/></Relationships>
</file>

<file path=ppt/slides/_rels/slide29.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3.png"/><Relationship Id="rId7" Type="http://schemas.openxmlformats.org/officeDocument/2006/relationships/image" Target="../media/image8.png"/><Relationship Id="rId2" Type="http://schemas.openxmlformats.org/officeDocument/2006/relationships/image" Target="../media/image132.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110.png"/><Relationship Id="rId4" Type="http://schemas.openxmlformats.org/officeDocument/2006/relationships/image" Target="../media/image134.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http://www.digikey.com/product-search/en?x=18&amp;y=14&amp;lang=en&amp;site=us&amp;KeyWords=259-1570-ND" TargetMode="External"/><Relationship Id="rId7" Type="http://schemas.openxmlformats.org/officeDocument/2006/relationships/image" Target="../media/image20.png"/><Relationship Id="rId2" Type="http://schemas.openxmlformats.org/officeDocument/2006/relationships/hyperlink" Target="http://support.robotis.com/en/product/dynamixel/mx_series/mx-64.htm" TargetMode="External"/><Relationship Id="rId1" Type="http://schemas.openxmlformats.org/officeDocument/2006/relationships/slideLayout" Target="../slideLayouts/slideLayout2.xml"/><Relationship Id="rId6" Type="http://schemas.openxmlformats.org/officeDocument/2006/relationships/hyperlink" Target="http://www.smooth-on.com/index.php?cPath=1142" TargetMode="External"/><Relationship Id="rId11" Type="http://schemas.openxmlformats.org/officeDocument/2006/relationships/image" Target="../media/image24.jpeg"/><Relationship Id="rId5" Type="http://schemas.openxmlformats.org/officeDocument/2006/relationships/hyperlink" Target="http://www.smooth-on.com/index.php?cPath=1148" TargetMode="External"/><Relationship Id="rId10" Type="http://schemas.openxmlformats.org/officeDocument/2006/relationships/image" Target="../media/image23.jpeg"/><Relationship Id="rId4" Type="http://schemas.openxmlformats.org/officeDocument/2006/relationships/hyperlink" Target="http://www.amazon.com/dp/B004TLYJZ8/ref=pe_175190_21431760_M3T1_SC_3p_dp_1" TargetMode="External"/><Relationship Id="rId9" Type="http://schemas.openxmlformats.org/officeDocument/2006/relationships/image" Target="../media/image22.jpeg"/></Relationships>
</file>

<file path=ppt/slides/_rels/slide30.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7.png"/><Relationship Id="rId7" Type="http://schemas.openxmlformats.org/officeDocument/2006/relationships/image" Target="../media/image24.jpeg"/><Relationship Id="rId2" Type="http://schemas.openxmlformats.org/officeDocument/2006/relationships/image" Target="../media/image136.png"/><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39.png"/><Relationship Id="rId4" Type="http://schemas.openxmlformats.org/officeDocument/2006/relationships/image" Target="../media/image138.png"/></Relationships>
</file>

<file path=ppt/slides/_rels/slide31.xml.rels><?xml version="1.0" encoding="UTF-8" standalone="yes"?>
<Relationships xmlns="http://schemas.openxmlformats.org/package/2006/relationships"><Relationship Id="rId3" Type="http://schemas.openxmlformats.org/officeDocument/2006/relationships/image" Target="../media/image141.png"/><Relationship Id="rId7" Type="http://schemas.openxmlformats.org/officeDocument/2006/relationships/image" Target="../media/image144.png"/><Relationship Id="rId2" Type="http://schemas.openxmlformats.org/officeDocument/2006/relationships/hyperlink" Target="http://www.animatedknots.com/improvedclinch/index.php?LogoImage=LogoGrog.jpg&amp;Website=www.animatedknots.com" TargetMode="External"/><Relationship Id="rId1" Type="http://schemas.openxmlformats.org/officeDocument/2006/relationships/slideLayout" Target="../slideLayouts/slideLayout2.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83.png"/></Relationships>
</file>

<file path=ppt/slides/_rels/slide32.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146.png"/><Relationship Id="rId7" Type="http://schemas.openxmlformats.org/officeDocument/2006/relationships/image" Target="../media/image149.png"/><Relationship Id="rId2" Type="http://schemas.openxmlformats.org/officeDocument/2006/relationships/image" Target="../media/image145.png"/><Relationship Id="rId1" Type="http://schemas.openxmlformats.org/officeDocument/2006/relationships/slideLayout" Target="../slideLayouts/slideLayout2.xml"/><Relationship Id="rId6" Type="http://schemas.openxmlformats.org/officeDocument/2006/relationships/image" Target="../media/image148.png"/><Relationship Id="rId5" Type="http://schemas.openxmlformats.org/officeDocument/2006/relationships/image" Target="../media/image144.png"/><Relationship Id="rId4" Type="http://schemas.openxmlformats.org/officeDocument/2006/relationships/image" Target="../media/image147.png"/><Relationship Id="rId9"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image" Target="../media/image152.png"/><Relationship Id="rId7" Type="http://schemas.openxmlformats.org/officeDocument/2006/relationships/image" Target="../media/image156.jpeg"/><Relationship Id="rId2" Type="http://schemas.openxmlformats.org/officeDocument/2006/relationships/image" Target="../media/image151.png"/><Relationship Id="rId1" Type="http://schemas.openxmlformats.org/officeDocument/2006/relationships/slideLayout" Target="../slideLayouts/slideLayout2.xml"/><Relationship Id="rId6" Type="http://schemas.openxmlformats.org/officeDocument/2006/relationships/image" Target="../media/image155.jpeg"/><Relationship Id="rId5" Type="http://schemas.openxmlformats.org/officeDocument/2006/relationships/image" Target="../media/image154.png"/><Relationship Id="rId4" Type="http://schemas.openxmlformats.org/officeDocument/2006/relationships/image" Target="../media/image153.png"/></Relationships>
</file>

<file path=ppt/slides/_rels/slide3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mcmaster.com/#92196A084" TargetMode="External"/><Relationship Id="rId13" Type="http://schemas.openxmlformats.org/officeDocument/2006/relationships/image" Target="../media/image29.png"/><Relationship Id="rId3" Type="http://schemas.openxmlformats.org/officeDocument/2006/relationships/hyperlink" Target="http://www.mcmaster.com/#98381A472" TargetMode="External"/><Relationship Id="rId7" Type="http://schemas.openxmlformats.org/officeDocument/2006/relationships/hyperlink" Target="http://www.mcmaster.com/#91292A003" TargetMode="External"/><Relationship Id="rId12" Type="http://schemas.openxmlformats.org/officeDocument/2006/relationships/image" Target="../media/image28.png"/><Relationship Id="rId2" Type="http://schemas.openxmlformats.org/officeDocument/2006/relationships/hyperlink" Target="http://www.mcmaster.com/#98381A470" TargetMode="External"/><Relationship Id="rId16"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hyperlink" Target="http://www.mcmaster.com/#91253A197" TargetMode="External"/><Relationship Id="rId11" Type="http://schemas.openxmlformats.org/officeDocument/2006/relationships/image" Target="../media/image27.jpeg"/><Relationship Id="rId5" Type="http://schemas.openxmlformats.org/officeDocument/2006/relationships/hyperlink" Target="http://www.mcmaster.com/nav/enter.asp?partnum=92474A029" TargetMode="External"/><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hyperlink" Target="http://www.mcmaster.com/#3434T31" TargetMode="External"/><Relationship Id="rId9" Type="http://schemas.openxmlformats.org/officeDocument/2006/relationships/image" Target="../media/image25.png"/><Relationship Id="rId14" Type="http://schemas.openxmlformats.org/officeDocument/2006/relationships/image" Target="../media/image30.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34.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jpeg"/><Relationship Id="rId3" Type="http://schemas.openxmlformats.org/officeDocument/2006/relationships/hyperlink" Target="http://www.digikey.com/product-search/en?x=18&amp;y=14&amp;lang=en&amp;site=us&amp;KeyWords=259-1570-ND" TargetMode="External"/><Relationship Id="rId7" Type="http://schemas.openxmlformats.org/officeDocument/2006/relationships/image" Target="../media/image18.png"/><Relationship Id="rId12" Type="http://schemas.openxmlformats.org/officeDocument/2006/relationships/image" Target="../media/image23.jpeg"/><Relationship Id="rId2" Type="http://schemas.openxmlformats.org/officeDocument/2006/relationships/hyperlink" Target="http://support.robotis.com/en/product/dynamixel/mx_series/mx-64.htm" TargetMode="External"/><Relationship Id="rId1" Type="http://schemas.openxmlformats.org/officeDocument/2006/relationships/slideLayout" Target="../slideLayouts/slideLayout2.xml"/><Relationship Id="rId6" Type="http://schemas.openxmlformats.org/officeDocument/2006/relationships/hyperlink" Target="http://www.smooth-on.com/index.php?cPath=1142" TargetMode="External"/><Relationship Id="rId11" Type="http://schemas.openxmlformats.org/officeDocument/2006/relationships/image" Target="../media/image22.jpeg"/><Relationship Id="rId5" Type="http://schemas.openxmlformats.org/officeDocument/2006/relationships/hyperlink" Target="http://www.smooth-on.com/index.php?cPath=1148" TargetMode="External"/><Relationship Id="rId10" Type="http://schemas.openxmlformats.org/officeDocument/2006/relationships/image" Target="../media/image36.png"/><Relationship Id="rId4" Type="http://schemas.openxmlformats.org/officeDocument/2006/relationships/hyperlink" Target="http://www.amazon.com/dp/B004TLYJZ8/ref=pe_175190_21431760_M3T1_SC_3p_dp_1" TargetMode="External"/><Relationship Id="rId9" Type="http://schemas.openxmlformats.org/officeDocument/2006/relationships/image" Target="../media/image35.png"/></Relationships>
</file>

<file path=ppt/slides/_rels/slide7.xml.rels><?xml version="1.0" encoding="UTF-8" standalone="yes"?>
<Relationships xmlns="http://schemas.openxmlformats.org/package/2006/relationships"><Relationship Id="rId8" Type="http://schemas.openxmlformats.org/officeDocument/2006/relationships/hyperlink" Target="http://www.mcmaster.com/#91292A003" TargetMode="External"/><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hyperlink" Target="http://www.mcmaster.com/#98381A472" TargetMode="External"/><Relationship Id="rId7" Type="http://schemas.openxmlformats.org/officeDocument/2006/relationships/hyperlink" Target="http://www.mcmaster.com/#91253A197" TargetMode="External"/><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hyperlink" Target="http://www.mcmaster.com/#98381A470" TargetMode="External"/><Relationship Id="rId16" Type="http://schemas.openxmlformats.org/officeDocument/2006/relationships/image" Target="../media/image29.png"/><Relationship Id="rId20"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hyperlink" Target="http://www.mcmaster.com/nav/enter.asp?partnum=92474A029" TargetMode="External"/><Relationship Id="rId11" Type="http://schemas.openxmlformats.org/officeDocument/2006/relationships/image" Target="../media/image37.png"/><Relationship Id="rId5" Type="http://schemas.openxmlformats.org/officeDocument/2006/relationships/hyperlink" Target="http://www.mcmaster.com/#3434T31" TargetMode="External"/><Relationship Id="rId15" Type="http://schemas.openxmlformats.org/officeDocument/2006/relationships/image" Target="../media/image28.png"/><Relationship Id="rId10" Type="http://schemas.openxmlformats.org/officeDocument/2006/relationships/hyperlink" Target="http://www.mcmaster.com/nav/enter.asp?partnum=9271K605" TargetMode="External"/><Relationship Id="rId19" Type="http://schemas.openxmlformats.org/officeDocument/2006/relationships/image" Target="../media/image32.png"/><Relationship Id="rId4" Type="http://schemas.openxmlformats.org/officeDocument/2006/relationships/hyperlink" Target="http://www.mcmaster.com/nav/enter.asp?partnum=98381A542" TargetMode="External"/><Relationship Id="rId9" Type="http://schemas.openxmlformats.org/officeDocument/2006/relationships/hyperlink" Target="http://www.mcmaster.com/#92196A084" TargetMode="External"/><Relationship Id="rId14" Type="http://schemas.openxmlformats.org/officeDocument/2006/relationships/image" Target="../media/image38.jpeg"/></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png"/><Relationship Id="rId4" Type="http://schemas.openxmlformats.org/officeDocument/2006/relationships/image" Target="../media/image42.png"/></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883" y="1194541"/>
            <a:ext cx="7514493" cy="4891934"/>
          </a:xfrm>
          <a:prstGeom prst="rect">
            <a:avLst/>
          </a:prstGeom>
        </p:spPr>
      </p:pic>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4478" y="6034249"/>
            <a:ext cx="2033097" cy="191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7569" y="6182198"/>
            <a:ext cx="2603256" cy="1781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591175" y="1261216"/>
            <a:ext cx="1638300" cy="369332"/>
          </a:xfrm>
          <a:prstGeom prst="rect">
            <a:avLst/>
          </a:prstGeom>
          <a:noFill/>
        </p:spPr>
        <p:txBody>
          <a:bodyPr wrap="square" rtlCol="0">
            <a:spAutoFit/>
          </a:bodyPr>
          <a:lstStyle/>
          <a:p>
            <a:pPr algn="r"/>
            <a:r>
              <a:rPr lang="en-US" dirty="0" err="1" smtClean="0">
                <a:latin typeface="YaleDesign-SmallCap" pitchFamily="2" charset="0"/>
              </a:rPr>
              <a:t>OpenHand</a:t>
            </a:r>
            <a:endParaRPr lang="en-US" dirty="0" smtClean="0">
              <a:latin typeface="YaleDesign-SmallCap" pitchFamily="2" charset="0"/>
            </a:endParaRPr>
          </a:p>
        </p:txBody>
      </p:sp>
      <p:sp>
        <p:nvSpPr>
          <p:cNvPr id="7" name="TextBox 6"/>
          <p:cNvSpPr txBox="1"/>
          <p:nvPr/>
        </p:nvSpPr>
        <p:spPr>
          <a:xfrm>
            <a:off x="4599005" y="1445882"/>
            <a:ext cx="2665986" cy="830997"/>
          </a:xfrm>
          <a:prstGeom prst="rect">
            <a:avLst/>
          </a:prstGeom>
          <a:noFill/>
        </p:spPr>
        <p:txBody>
          <a:bodyPr wrap="none" rtlCol="0">
            <a:spAutoFit/>
          </a:bodyPr>
          <a:lstStyle/>
          <a:p>
            <a:r>
              <a:rPr lang="en-US" sz="4800" dirty="0" smtClean="0">
                <a:latin typeface="YaleDesign-SmallCap" pitchFamily="2" charset="0"/>
              </a:rPr>
              <a:t>Model T</a:t>
            </a:r>
            <a:endParaRPr lang="en-US" sz="4800" dirty="0">
              <a:latin typeface="YaleDesign-SmallCap" pitchFamily="2" charset="0"/>
            </a:endParaRPr>
          </a:p>
        </p:txBody>
      </p:sp>
      <p:sp>
        <p:nvSpPr>
          <p:cNvPr id="11" name="TextBox 10"/>
          <p:cNvSpPr txBox="1"/>
          <p:nvPr/>
        </p:nvSpPr>
        <p:spPr>
          <a:xfrm>
            <a:off x="5591175" y="2152696"/>
            <a:ext cx="1638300" cy="369332"/>
          </a:xfrm>
          <a:prstGeom prst="rect">
            <a:avLst/>
          </a:prstGeom>
          <a:noFill/>
        </p:spPr>
        <p:txBody>
          <a:bodyPr wrap="square" rtlCol="0">
            <a:spAutoFit/>
          </a:bodyPr>
          <a:lstStyle/>
          <a:p>
            <a:pPr algn="r"/>
            <a:r>
              <a:rPr lang="en-US" dirty="0" smtClean="0">
                <a:latin typeface="YaleDesign-SmallCap" pitchFamily="2" charset="0"/>
              </a:rPr>
              <a:t>Version 0.5</a:t>
            </a:r>
          </a:p>
        </p:txBody>
      </p:sp>
      <p:sp>
        <p:nvSpPr>
          <p:cNvPr id="12" name="TextBox 11"/>
          <p:cNvSpPr txBox="1"/>
          <p:nvPr/>
        </p:nvSpPr>
        <p:spPr>
          <a:xfrm>
            <a:off x="420488" y="8445174"/>
            <a:ext cx="6923114" cy="830997"/>
          </a:xfrm>
          <a:prstGeom prst="rect">
            <a:avLst/>
          </a:prstGeom>
          <a:noFill/>
        </p:spPr>
        <p:txBody>
          <a:bodyPr wrap="none" rtlCol="0">
            <a:spAutoFit/>
          </a:bodyPr>
          <a:lstStyle/>
          <a:p>
            <a:pPr algn="ctr"/>
            <a:r>
              <a:rPr lang="en-US" sz="4800" dirty="0" smtClean="0">
                <a:latin typeface="YaleDesign-SmallCap" pitchFamily="2" charset="0"/>
              </a:rPr>
              <a:t>Assembly Instructions</a:t>
            </a:r>
            <a:endParaRPr lang="en-US" sz="4800" dirty="0">
              <a:latin typeface="YaleDesign-SmallCap" pitchFamily="2" charset="0"/>
            </a:endParaRPr>
          </a:p>
        </p:txBody>
      </p:sp>
      <p:sp>
        <p:nvSpPr>
          <p:cNvPr id="13" name="TextBox 12"/>
          <p:cNvSpPr txBox="1"/>
          <p:nvPr/>
        </p:nvSpPr>
        <p:spPr>
          <a:xfrm>
            <a:off x="1894818" y="9201196"/>
            <a:ext cx="4074622" cy="369332"/>
          </a:xfrm>
          <a:prstGeom prst="rect">
            <a:avLst/>
          </a:prstGeom>
          <a:noFill/>
        </p:spPr>
        <p:txBody>
          <a:bodyPr wrap="square" rtlCol="0">
            <a:spAutoFit/>
          </a:bodyPr>
          <a:lstStyle/>
          <a:p>
            <a:pPr algn="ctr"/>
            <a:r>
              <a:rPr lang="en-US" dirty="0" smtClean="0">
                <a:latin typeface="YaleDesign-SmallCap" pitchFamily="2" charset="0"/>
              </a:rPr>
              <a:t>Last updated: November 11, 2013</a:t>
            </a:r>
          </a:p>
        </p:txBody>
      </p:sp>
      <p:sp>
        <p:nvSpPr>
          <p:cNvPr id="8" name="Rectangle 7"/>
          <p:cNvSpPr/>
          <p:nvPr/>
        </p:nvSpPr>
        <p:spPr>
          <a:xfrm>
            <a:off x="6677025" y="5200650"/>
            <a:ext cx="9144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638114" y="8066317"/>
            <a:ext cx="1605824" cy="369332"/>
          </a:xfrm>
          <a:prstGeom prst="rect">
            <a:avLst/>
          </a:prstGeom>
          <a:noFill/>
        </p:spPr>
        <p:txBody>
          <a:bodyPr wrap="none" rtlCol="0">
            <a:spAutoFit/>
          </a:bodyPr>
          <a:lstStyle/>
          <a:p>
            <a:r>
              <a:rPr lang="en-US" dirty="0" smtClean="0">
                <a:latin typeface="YaleAdmin-SmallCap" pitchFamily="2" charset="0"/>
              </a:rPr>
              <a:t>Flexure Base</a:t>
            </a:r>
            <a:endParaRPr lang="en-US" dirty="0">
              <a:latin typeface="YaleAdmin-SmallCap" pitchFamily="2" charset="0"/>
            </a:endParaRPr>
          </a:p>
        </p:txBody>
      </p:sp>
      <p:sp>
        <p:nvSpPr>
          <p:cNvPr id="14" name="TextBox 13"/>
          <p:cNvSpPr txBox="1"/>
          <p:nvPr/>
        </p:nvSpPr>
        <p:spPr>
          <a:xfrm>
            <a:off x="4634367" y="8075842"/>
            <a:ext cx="1329659" cy="369332"/>
          </a:xfrm>
          <a:prstGeom prst="rect">
            <a:avLst/>
          </a:prstGeom>
          <a:noFill/>
        </p:spPr>
        <p:txBody>
          <a:bodyPr wrap="none" rtlCol="0">
            <a:spAutoFit/>
          </a:bodyPr>
          <a:lstStyle/>
          <a:p>
            <a:r>
              <a:rPr lang="en-US" dirty="0" smtClean="0">
                <a:latin typeface="YaleAdmin-SmallCap" pitchFamily="2" charset="0"/>
              </a:rPr>
              <a:t>Pivot Base</a:t>
            </a:r>
            <a:endParaRPr lang="en-US" dirty="0">
              <a:latin typeface="YaleAdmin-SmallCap" pitchFamily="2" charset="0"/>
            </a:endParaRPr>
          </a:p>
        </p:txBody>
      </p:sp>
    </p:spTree>
    <p:extLst>
      <p:ext uri="{BB962C8B-B14F-4D97-AF65-F5344CB8AC3E}">
        <p14:creationId xmlns:p14="http://schemas.microsoft.com/office/powerpoint/2010/main" val="9290578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677289" y="1181100"/>
            <a:ext cx="2512996" cy="369332"/>
          </a:xfrm>
          <a:prstGeom prst="rect">
            <a:avLst/>
          </a:prstGeom>
          <a:noFill/>
        </p:spPr>
        <p:txBody>
          <a:bodyPr wrap="none" rtlCol="0">
            <a:spAutoFit/>
          </a:bodyPr>
          <a:lstStyle/>
          <a:p>
            <a:r>
              <a:rPr lang="en-US" dirty="0" smtClean="0">
                <a:latin typeface="YaleAdmin-WebSmallCap" pitchFamily="2" charset="0"/>
              </a:rPr>
              <a:t>Tendon Routing (2/2)</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13896" cy="769441"/>
          </a:xfrm>
          <a:prstGeom prst="rect">
            <a:avLst/>
          </a:prstGeom>
          <a:noFill/>
        </p:spPr>
        <p:txBody>
          <a:bodyPr wrap="none" rtlCol="0">
            <a:spAutoFit/>
          </a:bodyPr>
          <a:lstStyle/>
          <a:p>
            <a:r>
              <a:rPr lang="en-US" sz="4400" dirty="0">
                <a:latin typeface="YaleDesign-WebSmallCap" pitchFamily="2" charset="0"/>
              </a:rPr>
              <a:t>3</a:t>
            </a:r>
          </a:p>
        </p:txBody>
      </p:sp>
      <p:sp>
        <p:nvSpPr>
          <p:cNvPr id="15" name="TextBox 14"/>
          <p:cNvSpPr txBox="1"/>
          <p:nvPr/>
        </p:nvSpPr>
        <p:spPr>
          <a:xfrm>
            <a:off x="208548" y="8493773"/>
            <a:ext cx="5840719" cy="1384995"/>
          </a:xfrm>
          <a:prstGeom prst="rect">
            <a:avLst/>
          </a:prstGeom>
          <a:noFill/>
        </p:spPr>
        <p:txBody>
          <a:bodyPr wrap="square" rtlCol="0">
            <a:spAutoFit/>
          </a:bodyPr>
          <a:lstStyle/>
          <a:p>
            <a:pPr algn="just"/>
            <a:r>
              <a:rPr lang="en-US" sz="1400" dirty="0" smtClean="0"/>
              <a:t>Use </a:t>
            </a:r>
            <a:r>
              <a:rPr lang="en-US" sz="1400" i="1" dirty="0" err="1" smtClean="0"/>
              <a:t>helper_jig.stl</a:t>
            </a:r>
            <a:r>
              <a:rPr lang="en-US" sz="1400" dirty="0" smtClean="0"/>
              <a:t> to aid in positioning and orientation during drilling if desired. </a:t>
            </a:r>
            <a:r>
              <a:rPr lang="en-US" sz="1400" dirty="0" smtClean="0">
                <a:solidFill>
                  <a:srgbClr val="FF0000"/>
                </a:solidFill>
              </a:rPr>
              <a:t>Routing holes</a:t>
            </a:r>
            <a:r>
              <a:rPr lang="en-US" sz="1400" dirty="0" smtClean="0"/>
              <a:t> should be drilled perpendicular to hole surface. The fingers are designed such that for each </a:t>
            </a:r>
            <a:r>
              <a:rPr lang="en-US" sz="1400" dirty="0" smtClean="0">
                <a:solidFill>
                  <a:srgbClr val="FF0000"/>
                </a:solidFill>
              </a:rPr>
              <a:t>routing hole</a:t>
            </a:r>
            <a:r>
              <a:rPr lang="en-US" sz="1400" dirty="0" smtClean="0"/>
              <a:t>, there is at least one feature surface that is perpendicular to the direction of drilling, as shown above. It is ideal to minimize the diameter of the </a:t>
            </a:r>
            <a:r>
              <a:rPr lang="en-US" sz="1400" dirty="0" smtClean="0">
                <a:solidFill>
                  <a:srgbClr val="FF0000"/>
                </a:solidFill>
              </a:rPr>
              <a:t>tendon routing holes</a:t>
            </a:r>
            <a:r>
              <a:rPr lang="en-US" sz="1400" dirty="0" smtClean="0"/>
              <a:t> if possible.</a:t>
            </a:r>
            <a:endParaRPr lang="en-US" sz="1400" dirty="0"/>
          </a:p>
        </p:txBody>
      </p:sp>
      <p:grpSp>
        <p:nvGrpSpPr>
          <p:cNvPr id="22" name="Group 21"/>
          <p:cNvGrpSpPr/>
          <p:nvPr/>
        </p:nvGrpSpPr>
        <p:grpSpPr>
          <a:xfrm>
            <a:off x="678628" y="4825378"/>
            <a:ext cx="6324308" cy="3490031"/>
            <a:chOff x="678628" y="4825378"/>
            <a:chExt cx="6324308" cy="3490031"/>
          </a:xfrm>
        </p:grpSpPr>
        <p:pic>
          <p:nvPicPr>
            <p:cNvPr id="297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628" y="4825379"/>
              <a:ext cx="2093348"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4905" y="4825378"/>
              <a:ext cx="2093348"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9589" y="4825379"/>
              <a:ext cx="2093347" cy="1570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8428" y="6619961"/>
              <a:ext cx="2073548" cy="16954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Connector 5"/>
            <p:cNvCxnSpPr/>
            <p:nvPr/>
          </p:nvCxnSpPr>
          <p:spPr>
            <a:xfrm>
              <a:off x="821396" y="7058961"/>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21396" y="7957467"/>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1898481" y="6733592"/>
              <a:ext cx="5610" cy="1514650"/>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1859198" y="7019698"/>
              <a:ext cx="89757" cy="897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4907" y="6619961"/>
              <a:ext cx="2093346" cy="16954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47" name="Straight Connector 46"/>
            <p:cNvCxnSpPr/>
            <p:nvPr/>
          </p:nvCxnSpPr>
          <p:spPr>
            <a:xfrm>
              <a:off x="2970915" y="6841114"/>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2970915" y="7997671"/>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3881002" y="6790636"/>
              <a:ext cx="0" cy="1412727"/>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1" name="Oval 50"/>
            <p:cNvSpPr/>
            <p:nvPr/>
          </p:nvSpPr>
          <p:spPr>
            <a:xfrm>
              <a:off x="3836109" y="6790636"/>
              <a:ext cx="89757" cy="897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3491" y="6622785"/>
              <a:ext cx="2104750" cy="169262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54" name="Straight Connector 53"/>
            <p:cNvCxnSpPr/>
            <p:nvPr/>
          </p:nvCxnSpPr>
          <p:spPr>
            <a:xfrm>
              <a:off x="5002593" y="7957467"/>
              <a:ext cx="1907338" cy="0"/>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5820677" y="6755240"/>
              <a:ext cx="5610" cy="1514650"/>
            </a:xfrm>
            <a:prstGeom prst="straightConnector1">
              <a:avLst/>
            </a:prstGeom>
            <a:ln w="285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6" name="Oval 55"/>
            <p:cNvSpPr/>
            <p:nvPr/>
          </p:nvSpPr>
          <p:spPr>
            <a:xfrm>
              <a:off x="5781394" y="7086226"/>
              <a:ext cx="89757" cy="897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199"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611" y="1650670"/>
            <a:ext cx="1796944" cy="2633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 name="TextBox 58"/>
          <p:cNvSpPr txBox="1"/>
          <p:nvPr/>
        </p:nvSpPr>
        <p:spPr>
          <a:xfrm>
            <a:off x="1528083" y="4255335"/>
            <a:ext cx="1043876" cy="276999"/>
          </a:xfrm>
          <a:prstGeom prst="rect">
            <a:avLst/>
          </a:prstGeom>
          <a:noFill/>
        </p:spPr>
        <p:txBody>
          <a:bodyPr wrap="none" rtlCol="0">
            <a:spAutoFit/>
          </a:bodyPr>
          <a:lstStyle/>
          <a:p>
            <a:r>
              <a:rPr lang="en-US" sz="1200" dirty="0" err="1"/>
              <a:t>h</a:t>
            </a:r>
            <a:r>
              <a:rPr lang="en-US" sz="1200" dirty="0" err="1" smtClean="0"/>
              <a:t>elper_jig.stl</a:t>
            </a:r>
            <a:endParaRPr lang="en-US" sz="1200" dirty="0"/>
          </a:p>
        </p:txBody>
      </p:sp>
      <p:pic>
        <p:nvPicPr>
          <p:cNvPr id="8200"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96727" y="1788350"/>
            <a:ext cx="2087052" cy="249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1"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53487" y="2265454"/>
            <a:ext cx="2111330" cy="2018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60734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326832" y="1181100"/>
            <a:ext cx="3008581" cy="369332"/>
          </a:xfrm>
          <a:prstGeom prst="rect">
            <a:avLst/>
          </a:prstGeom>
          <a:noFill/>
        </p:spPr>
        <p:txBody>
          <a:bodyPr wrap="none" rtlCol="0">
            <a:spAutoFit/>
          </a:bodyPr>
          <a:lstStyle/>
          <a:p>
            <a:r>
              <a:rPr lang="en-US" dirty="0" smtClean="0">
                <a:latin typeface="YaleAdmin-WebSmallCap" pitchFamily="2" charset="0"/>
              </a:rPr>
              <a:t>Surface Filing/</a:t>
            </a:r>
            <a:r>
              <a:rPr lang="en-US" dirty="0" err="1" smtClean="0">
                <a:latin typeface="YaleAdmin-WebSmallCap" pitchFamily="2" charset="0"/>
              </a:rPr>
              <a:t>Deburring</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49162" cy="769441"/>
          </a:xfrm>
          <a:prstGeom prst="rect">
            <a:avLst/>
          </a:prstGeom>
          <a:noFill/>
        </p:spPr>
        <p:txBody>
          <a:bodyPr wrap="none" rtlCol="0">
            <a:spAutoFit/>
          </a:bodyPr>
          <a:lstStyle/>
          <a:p>
            <a:r>
              <a:rPr lang="en-US" sz="4400" dirty="0">
                <a:latin typeface="YaleDesign-WebSmallCap" pitchFamily="2" charset="0"/>
              </a:rPr>
              <a:t>4</a:t>
            </a:r>
          </a:p>
        </p:txBody>
      </p:sp>
      <p:sp>
        <p:nvSpPr>
          <p:cNvPr id="15" name="TextBox 14"/>
          <p:cNvSpPr txBox="1"/>
          <p:nvPr/>
        </p:nvSpPr>
        <p:spPr>
          <a:xfrm>
            <a:off x="207076" y="8666946"/>
            <a:ext cx="5840719" cy="1169551"/>
          </a:xfrm>
          <a:prstGeom prst="rect">
            <a:avLst/>
          </a:prstGeom>
          <a:noFill/>
        </p:spPr>
        <p:txBody>
          <a:bodyPr wrap="square" rtlCol="0">
            <a:spAutoFit/>
          </a:bodyPr>
          <a:lstStyle/>
          <a:p>
            <a:pPr algn="just"/>
            <a:r>
              <a:rPr lang="en-US" sz="1400" dirty="0" smtClean="0"/>
              <a:t>File down and </a:t>
            </a:r>
            <a:r>
              <a:rPr lang="en-US" sz="1400" dirty="0" err="1" smtClean="0"/>
              <a:t>deburr</a:t>
            </a:r>
            <a:r>
              <a:rPr lang="en-US" sz="1400" dirty="0" smtClean="0"/>
              <a:t> bearing surfaces as indicated above. Ensure that no support material remains, if applicable. Complementary piece (</a:t>
            </a:r>
            <a:r>
              <a:rPr lang="en-US" sz="1400" dirty="0" err="1" smtClean="0"/>
              <a:t>ie</a:t>
            </a:r>
            <a:r>
              <a:rPr lang="en-US" sz="1400" dirty="0" smtClean="0"/>
              <a:t>. pulley, finger) should slide in freely. The parameter “</a:t>
            </a:r>
            <a:r>
              <a:rPr lang="en-US" sz="1400" i="1" dirty="0"/>
              <a:t>p</a:t>
            </a:r>
            <a:r>
              <a:rPr lang="en-US" sz="1400" i="1" dirty="0" smtClean="0"/>
              <a:t>rint Free</a:t>
            </a:r>
            <a:r>
              <a:rPr lang="en-US" sz="1400" dirty="0" smtClean="0"/>
              <a:t>” in the CAD parameters file can also be adjusted to avoid this step. The default printing tolerances are calibrated to a </a:t>
            </a:r>
            <a:r>
              <a:rPr lang="en-US" sz="1400" dirty="0" err="1" smtClean="0"/>
              <a:t>Stratasys</a:t>
            </a:r>
            <a:r>
              <a:rPr lang="en-US" sz="1400" dirty="0" smtClean="0"/>
              <a:t> FDM printer. </a:t>
            </a:r>
            <a:endParaRPr lang="en-US" sz="1400" dirty="0"/>
          </a:p>
        </p:txBody>
      </p:sp>
      <p:grpSp>
        <p:nvGrpSpPr>
          <p:cNvPr id="6" name="Group 5"/>
          <p:cNvGrpSpPr/>
          <p:nvPr/>
        </p:nvGrpSpPr>
        <p:grpSpPr>
          <a:xfrm>
            <a:off x="437323" y="1725435"/>
            <a:ext cx="1971922" cy="2078278"/>
            <a:chOff x="548641" y="1812899"/>
            <a:chExt cx="1971922" cy="2078278"/>
          </a:xfrm>
        </p:grpSpPr>
        <p:pic>
          <p:nvPicPr>
            <p:cNvPr id="307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8641" y="1812899"/>
              <a:ext cx="1971922" cy="20782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12930" y="3403158"/>
              <a:ext cx="721672" cy="276999"/>
            </a:xfrm>
            <a:prstGeom prst="rect">
              <a:avLst/>
            </a:prstGeom>
            <a:noFill/>
          </p:spPr>
          <p:txBody>
            <a:bodyPr wrap="none" rtlCol="0">
              <a:spAutoFit/>
            </a:bodyPr>
            <a:lstStyle/>
            <a:p>
              <a:r>
                <a:rPr lang="en-US" sz="1200" dirty="0" smtClean="0"/>
                <a:t>b4_a.stl</a:t>
              </a:r>
              <a:endParaRPr lang="en-US" sz="1200" dirty="0"/>
            </a:p>
          </p:txBody>
        </p:sp>
      </p:grpSp>
      <p:grpSp>
        <p:nvGrpSpPr>
          <p:cNvPr id="7" name="Group 6"/>
          <p:cNvGrpSpPr/>
          <p:nvPr/>
        </p:nvGrpSpPr>
        <p:grpSpPr>
          <a:xfrm>
            <a:off x="653905" y="3680698"/>
            <a:ext cx="1588122" cy="1034082"/>
            <a:chOff x="653905" y="3680698"/>
            <a:chExt cx="1588122" cy="1034082"/>
          </a:xfrm>
        </p:grpSpPr>
        <p:pic>
          <p:nvPicPr>
            <p:cNvPr id="307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905" y="3680698"/>
              <a:ext cx="1588122" cy="1034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TextBox 33"/>
            <p:cNvSpPr txBox="1"/>
            <p:nvPr/>
          </p:nvSpPr>
          <p:spPr>
            <a:xfrm>
              <a:off x="701612" y="4437781"/>
              <a:ext cx="721672" cy="276999"/>
            </a:xfrm>
            <a:prstGeom prst="rect">
              <a:avLst/>
            </a:prstGeom>
            <a:noFill/>
          </p:spPr>
          <p:txBody>
            <a:bodyPr wrap="none" rtlCol="0">
              <a:spAutoFit/>
            </a:bodyPr>
            <a:lstStyle/>
            <a:p>
              <a:r>
                <a:rPr lang="en-US" sz="1200" dirty="0" smtClean="0"/>
                <a:t>b4_b.stl</a:t>
              </a:r>
              <a:endParaRPr lang="en-US" sz="1200" dirty="0"/>
            </a:p>
          </p:txBody>
        </p:sp>
      </p:grpSp>
      <p:grpSp>
        <p:nvGrpSpPr>
          <p:cNvPr id="11" name="Group 10"/>
          <p:cNvGrpSpPr/>
          <p:nvPr/>
        </p:nvGrpSpPr>
        <p:grpSpPr>
          <a:xfrm>
            <a:off x="4427488" y="2012040"/>
            <a:ext cx="1754237" cy="1668658"/>
            <a:chOff x="3259923" y="1942927"/>
            <a:chExt cx="1754237" cy="1668658"/>
          </a:xfrm>
        </p:grpSpPr>
        <p:pic>
          <p:nvPicPr>
            <p:cNvPr id="307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40898" y="1942927"/>
              <a:ext cx="1573262" cy="1643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TextBox 35"/>
            <p:cNvSpPr txBox="1"/>
            <p:nvPr/>
          </p:nvSpPr>
          <p:spPr>
            <a:xfrm>
              <a:off x="3259923" y="3334586"/>
              <a:ext cx="859531" cy="276999"/>
            </a:xfrm>
            <a:prstGeom prst="rect">
              <a:avLst/>
            </a:prstGeom>
            <a:noFill/>
          </p:spPr>
          <p:txBody>
            <a:bodyPr wrap="none" rtlCol="0">
              <a:spAutoFit/>
            </a:bodyPr>
            <a:lstStyle/>
            <a:p>
              <a:r>
                <a:rPr lang="en-US" sz="1200" dirty="0" smtClean="0"/>
                <a:t>b2.stl (x2)</a:t>
              </a:r>
              <a:endParaRPr lang="en-US" sz="1200" dirty="0"/>
            </a:p>
          </p:txBody>
        </p:sp>
      </p:grpSp>
      <p:grpSp>
        <p:nvGrpSpPr>
          <p:cNvPr id="12" name="Group 11"/>
          <p:cNvGrpSpPr/>
          <p:nvPr/>
        </p:nvGrpSpPr>
        <p:grpSpPr>
          <a:xfrm>
            <a:off x="3634110" y="4542204"/>
            <a:ext cx="3761853" cy="3024982"/>
            <a:chOff x="4380209" y="1941702"/>
            <a:chExt cx="3761853" cy="3024982"/>
          </a:xfrm>
        </p:grpSpPr>
        <p:pic>
          <p:nvPicPr>
            <p:cNvPr id="307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0209" y="1941702"/>
              <a:ext cx="3030538" cy="30249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TextBox 38"/>
            <p:cNvSpPr txBox="1"/>
            <p:nvPr/>
          </p:nvSpPr>
          <p:spPr>
            <a:xfrm>
              <a:off x="6141193" y="4627233"/>
              <a:ext cx="2000869" cy="276999"/>
            </a:xfrm>
            <a:prstGeom prst="rect">
              <a:avLst/>
            </a:prstGeom>
            <a:noFill/>
          </p:spPr>
          <p:txBody>
            <a:bodyPr wrap="none" rtlCol="0">
              <a:spAutoFit/>
            </a:bodyPr>
            <a:lstStyle/>
            <a:p>
              <a:r>
                <a:rPr lang="en-US" sz="1200" dirty="0" err="1"/>
                <a:t>f</a:t>
              </a:r>
              <a:r>
                <a:rPr lang="en-US" sz="1200" dirty="0" err="1" smtClean="0"/>
                <a:t>inger_flexure_print.stl</a:t>
              </a:r>
              <a:r>
                <a:rPr lang="en-US" sz="1200" dirty="0" smtClean="0"/>
                <a:t> (x4)</a:t>
              </a:r>
              <a:endParaRPr lang="en-US" sz="1200" dirty="0"/>
            </a:p>
          </p:txBody>
        </p:sp>
      </p:grpSp>
      <p:grpSp>
        <p:nvGrpSpPr>
          <p:cNvPr id="14" name="Group 13"/>
          <p:cNvGrpSpPr/>
          <p:nvPr/>
        </p:nvGrpSpPr>
        <p:grpSpPr>
          <a:xfrm>
            <a:off x="437323" y="5384734"/>
            <a:ext cx="2528308" cy="2191159"/>
            <a:chOff x="955108" y="5716988"/>
            <a:chExt cx="2528308" cy="2191159"/>
          </a:xfrm>
        </p:grpSpPr>
        <p:pic>
          <p:nvPicPr>
            <p:cNvPr id="3072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5108" y="5716988"/>
              <a:ext cx="2144293" cy="2191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TextBox 41"/>
            <p:cNvSpPr txBox="1"/>
            <p:nvPr/>
          </p:nvSpPr>
          <p:spPr>
            <a:xfrm>
              <a:off x="2631901" y="7559990"/>
              <a:ext cx="851515" cy="276999"/>
            </a:xfrm>
            <a:prstGeom prst="rect">
              <a:avLst/>
            </a:prstGeom>
            <a:noFill/>
          </p:spPr>
          <p:txBody>
            <a:bodyPr wrap="none" rtlCol="0">
              <a:spAutoFit/>
            </a:bodyPr>
            <a:lstStyle/>
            <a:p>
              <a:r>
                <a:rPr lang="en-US" sz="1200" dirty="0" smtClean="0"/>
                <a:t>c1.stl (x4)</a:t>
              </a:r>
              <a:endParaRPr lang="en-US" sz="1200" dirty="0"/>
            </a:p>
          </p:txBody>
        </p:sp>
      </p:grpSp>
    </p:spTree>
    <p:extLst>
      <p:ext uri="{BB962C8B-B14F-4D97-AF65-F5344CB8AC3E}">
        <p14:creationId xmlns:p14="http://schemas.microsoft.com/office/powerpoint/2010/main" val="10155674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409245" y="1181100"/>
            <a:ext cx="2777492" cy="369332"/>
          </a:xfrm>
          <a:prstGeom prst="rect">
            <a:avLst/>
          </a:prstGeom>
          <a:noFill/>
        </p:spPr>
        <p:txBody>
          <a:bodyPr wrap="none" rtlCol="0">
            <a:spAutoFit/>
          </a:bodyPr>
          <a:lstStyle/>
          <a:p>
            <a:r>
              <a:rPr lang="en-US" dirty="0" smtClean="0">
                <a:latin typeface="YaleAdmin-WebSmallCap" pitchFamily="2" charset="0"/>
              </a:rPr>
              <a:t>Reaming (1/8” pin holes)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04278" cy="769441"/>
          </a:xfrm>
          <a:prstGeom prst="rect">
            <a:avLst/>
          </a:prstGeom>
          <a:noFill/>
        </p:spPr>
        <p:txBody>
          <a:bodyPr wrap="none" rtlCol="0">
            <a:spAutoFit/>
          </a:bodyPr>
          <a:lstStyle/>
          <a:p>
            <a:r>
              <a:rPr lang="en-US" sz="4400" dirty="0">
                <a:latin typeface="YaleDesign-WebSmallCap" pitchFamily="2" charset="0"/>
              </a:rPr>
              <a:t>5</a:t>
            </a:r>
          </a:p>
        </p:txBody>
      </p:sp>
      <p:sp>
        <p:nvSpPr>
          <p:cNvPr id="15" name="TextBox 14"/>
          <p:cNvSpPr txBox="1"/>
          <p:nvPr/>
        </p:nvSpPr>
        <p:spPr>
          <a:xfrm>
            <a:off x="255281" y="8946866"/>
            <a:ext cx="5840719" cy="954107"/>
          </a:xfrm>
          <a:prstGeom prst="rect">
            <a:avLst/>
          </a:prstGeom>
          <a:noFill/>
        </p:spPr>
        <p:txBody>
          <a:bodyPr wrap="square" rtlCol="0">
            <a:spAutoFit/>
          </a:bodyPr>
          <a:lstStyle/>
          <a:p>
            <a:pPr algn="just"/>
            <a:r>
              <a:rPr lang="en-US" sz="1400" dirty="0" smtClean="0"/>
              <a:t>Use </a:t>
            </a:r>
            <a:r>
              <a:rPr lang="en-US" sz="1400" dirty="0" smtClean="0">
                <a:solidFill>
                  <a:schemeClr val="dk1"/>
                </a:solidFill>
              </a:rPr>
              <a:t>Ø0.1240” reamer to prepare pin holes as indicated above. This step can be skipped in lieu of precise 3D printer calibration and parameter selection, but manual reaming is the recommended approach. </a:t>
            </a:r>
            <a:endParaRPr lang="en-US" sz="1400"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81" y="1695450"/>
            <a:ext cx="3126094" cy="3186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6931" y="1898851"/>
            <a:ext cx="3379288" cy="2779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66006" y="5094774"/>
            <a:ext cx="1394220" cy="1287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4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23864" y="6829936"/>
            <a:ext cx="1336362" cy="139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5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01364" y="6669297"/>
            <a:ext cx="2175711" cy="1893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5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45920" y="4610100"/>
            <a:ext cx="1700159" cy="1834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5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5281" y="7065963"/>
            <a:ext cx="1402179" cy="1160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753"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281" y="4953000"/>
            <a:ext cx="1922016" cy="2112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TextBox 29"/>
          <p:cNvSpPr txBox="1"/>
          <p:nvPr/>
        </p:nvSpPr>
        <p:spPr>
          <a:xfrm>
            <a:off x="299995" y="6515892"/>
            <a:ext cx="721672" cy="276999"/>
          </a:xfrm>
          <a:prstGeom prst="rect">
            <a:avLst/>
          </a:prstGeom>
          <a:noFill/>
        </p:spPr>
        <p:txBody>
          <a:bodyPr wrap="none" rtlCol="0">
            <a:spAutoFit/>
          </a:bodyPr>
          <a:lstStyle/>
          <a:p>
            <a:r>
              <a:rPr lang="en-US" sz="1200" dirty="0" smtClean="0"/>
              <a:t>b4_a.stl</a:t>
            </a:r>
            <a:endParaRPr lang="en-US" sz="1200" dirty="0"/>
          </a:p>
        </p:txBody>
      </p:sp>
      <p:sp>
        <p:nvSpPr>
          <p:cNvPr id="31" name="TextBox 30"/>
          <p:cNvSpPr txBox="1"/>
          <p:nvPr/>
        </p:nvSpPr>
        <p:spPr>
          <a:xfrm>
            <a:off x="299995" y="8126535"/>
            <a:ext cx="721672" cy="276999"/>
          </a:xfrm>
          <a:prstGeom prst="rect">
            <a:avLst/>
          </a:prstGeom>
          <a:noFill/>
        </p:spPr>
        <p:txBody>
          <a:bodyPr wrap="none" rtlCol="0">
            <a:spAutoFit/>
          </a:bodyPr>
          <a:lstStyle/>
          <a:p>
            <a:r>
              <a:rPr lang="en-US" sz="1200" dirty="0" smtClean="0"/>
              <a:t>b4_b.stl</a:t>
            </a:r>
            <a:endParaRPr lang="en-US" sz="1200" dirty="0"/>
          </a:p>
        </p:txBody>
      </p:sp>
      <p:sp>
        <p:nvSpPr>
          <p:cNvPr id="32" name="TextBox 31"/>
          <p:cNvSpPr txBox="1"/>
          <p:nvPr/>
        </p:nvSpPr>
        <p:spPr>
          <a:xfrm>
            <a:off x="1679002" y="4206611"/>
            <a:ext cx="2000869" cy="276999"/>
          </a:xfrm>
          <a:prstGeom prst="rect">
            <a:avLst/>
          </a:prstGeom>
          <a:noFill/>
        </p:spPr>
        <p:txBody>
          <a:bodyPr wrap="none" rtlCol="0">
            <a:spAutoFit/>
          </a:bodyPr>
          <a:lstStyle/>
          <a:p>
            <a:r>
              <a:rPr lang="en-US" sz="1200" dirty="0" err="1"/>
              <a:t>f</a:t>
            </a:r>
            <a:r>
              <a:rPr lang="en-US" sz="1200" dirty="0" err="1" smtClean="0"/>
              <a:t>inger_flexure_print.stl</a:t>
            </a:r>
            <a:r>
              <a:rPr lang="en-US" sz="1200" dirty="0" smtClean="0"/>
              <a:t> (x4)</a:t>
            </a:r>
            <a:endParaRPr lang="en-US" sz="1200" dirty="0"/>
          </a:p>
        </p:txBody>
      </p:sp>
      <p:sp>
        <p:nvSpPr>
          <p:cNvPr id="33" name="TextBox 32"/>
          <p:cNvSpPr txBox="1"/>
          <p:nvPr/>
        </p:nvSpPr>
        <p:spPr>
          <a:xfrm>
            <a:off x="5186737" y="4203172"/>
            <a:ext cx="1864613" cy="276999"/>
          </a:xfrm>
          <a:prstGeom prst="rect">
            <a:avLst/>
          </a:prstGeom>
          <a:noFill/>
        </p:spPr>
        <p:txBody>
          <a:bodyPr wrap="none" rtlCol="0">
            <a:spAutoFit/>
          </a:bodyPr>
          <a:lstStyle/>
          <a:p>
            <a:r>
              <a:rPr lang="en-US" sz="1200" dirty="0" err="1" smtClean="0"/>
              <a:t>finger_pivot_print.stl</a:t>
            </a:r>
            <a:r>
              <a:rPr lang="en-US" sz="1200" dirty="0" smtClean="0"/>
              <a:t> (x4)</a:t>
            </a:r>
            <a:endParaRPr lang="en-US" sz="1200" dirty="0"/>
          </a:p>
        </p:txBody>
      </p:sp>
      <p:sp>
        <p:nvSpPr>
          <p:cNvPr id="35" name="TextBox 34"/>
          <p:cNvSpPr txBox="1"/>
          <p:nvPr/>
        </p:nvSpPr>
        <p:spPr>
          <a:xfrm>
            <a:off x="2678862" y="6228675"/>
            <a:ext cx="859531" cy="276999"/>
          </a:xfrm>
          <a:prstGeom prst="rect">
            <a:avLst/>
          </a:prstGeom>
          <a:noFill/>
        </p:spPr>
        <p:txBody>
          <a:bodyPr wrap="none" rtlCol="0">
            <a:spAutoFit/>
          </a:bodyPr>
          <a:lstStyle/>
          <a:p>
            <a:r>
              <a:rPr lang="en-US" sz="1200" dirty="0" smtClean="0"/>
              <a:t>b1.stl (x2)</a:t>
            </a:r>
            <a:endParaRPr lang="en-US" sz="1200" dirty="0"/>
          </a:p>
        </p:txBody>
      </p:sp>
      <p:sp>
        <p:nvSpPr>
          <p:cNvPr id="37" name="TextBox 36"/>
          <p:cNvSpPr txBox="1"/>
          <p:nvPr/>
        </p:nvSpPr>
        <p:spPr>
          <a:xfrm>
            <a:off x="2654566" y="8126535"/>
            <a:ext cx="859531" cy="276999"/>
          </a:xfrm>
          <a:prstGeom prst="rect">
            <a:avLst/>
          </a:prstGeom>
          <a:noFill/>
        </p:spPr>
        <p:txBody>
          <a:bodyPr wrap="none" rtlCol="0">
            <a:spAutoFit/>
          </a:bodyPr>
          <a:lstStyle/>
          <a:p>
            <a:r>
              <a:rPr lang="en-US" sz="1200" dirty="0" smtClean="0"/>
              <a:t>b2.stl (x2)</a:t>
            </a:r>
            <a:endParaRPr lang="en-US" sz="1200" dirty="0"/>
          </a:p>
        </p:txBody>
      </p:sp>
      <p:sp>
        <p:nvSpPr>
          <p:cNvPr id="38" name="TextBox 37"/>
          <p:cNvSpPr txBox="1"/>
          <p:nvPr/>
        </p:nvSpPr>
        <p:spPr>
          <a:xfrm>
            <a:off x="4825937" y="8126534"/>
            <a:ext cx="859531" cy="276999"/>
          </a:xfrm>
          <a:prstGeom prst="rect">
            <a:avLst/>
          </a:prstGeom>
          <a:noFill/>
        </p:spPr>
        <p:txBody>
          <a:bodyPr wrap="none" rtlCol="0">
            <a:spAutoFit/>
          </a:bodyPr>
          <a:lstStyle/>
          <a:p>
            <a:r>
              <a:rPr lang="en-US" sz="1200" dirty="0" smtClean="0"/>
              <a:t>b3.stl (x4)</a:t>
            </a:r>
            <a:endParaRPr lang="en-US" sz="1200" dirty="0"/>
          </a:p>
        </p:txBody>
      </p:sp>
      <p:sp>
        <p:nvSpPr>
          <p:cNvPr id="40" name="TextBox 39"/>
          <p:cNvSpPr txBox="1"/>
          <p:nvPr/>
        </p:nvSpPr>
        <p:spPr>
          <a:xfrm>
            <a:off x="4770504" y="6243349"/>
            <a:ext cx="851515" cy="276999"/>
          </a:xfrm>
          <a:prstGeom prst="rect">
            <a:avLst/>
          </a:prstGeom>
          <a:noFill/>
        </p:spPr>
        <p:txBody>
          <a:bodyPr wrap="none" rtlCol="0">
            <a:spAutoFit/>
          </a:bodyPr>
          <a:lstStyle/>
          <a:p>
            <a:r>
              <a:rPr lang="en-US" sz="1200" dirty="0" smtClean="0"/>
              <a:t>c1.stl (x4)</a:t>
            </a:r>
            <a:endParaRPr lang="en-US" sz="1200" dirty="0"/>
          </a:p>
        </p:txBody>
      </p:sp>
    </p:spTree>
    <p:extLst>
      <p:ext uri="{BB962C8B-B14F-4D97-AF65-F5344CB8AC3E}">
        <p14:creationId xmlns:p14="http://schemas.microsoft.com/office/powerpoint/2010/main" val="41398628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409245" y="1181100"/>
            <a:ext cx="2544223" cy="369332"/>
          </a:xfrm>
          <a:prstGeom prst="rect">
            <a:avLst/>
          </a:prstGeom>
          <a:noFill/>
        </p:spPr>
        <p:txBody>
          <a:bodyPr wrap="none" rtlCol="0">
            <a:spAutoFit/>
          </a:bodyPr>
          <a:lstStyle/>
          <a:p>
            <a:r>
              <a:rPr lang="en-US" dirty="0" smtClean="0">
                <a:latin typeface="YaleAdmin-WebSmallCap" pitchFamily="2" charset="0"/>
              </a:rPr>
              <a:t>Reaming (Pivot Bases)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87634" cy="769441"/>
          </a:xfrm>
          <a:prstGeom prst="rect">
            <a:avLst/>
          </a:prstGeom>
          <a:noFill/>
        </p:spPr>
        <p:txBody>
          <a:bodyPr wrap="none" rtlCol="0">
            <a:spAutoFit/>
          </a:bodyPr>
          <a:lstStyle/>
          <a:p>
            <a:r>
              <a:rPr lang="en-US" sz="4400" dirty="0">
                <a:latin typeface="YaleDesign-WebSmallCap" pitchFamily="2" charset="0"/>
              </a:rPr>
              <a:t>6</a:t>
            </a:r>
          </a:p>
        </p:txBody>
      </p:sp>
      <p:sp>
        <p:nvSpPr>
          <p:cNvPr id="15" name="TextBox 14"/>
          <p:cNvSpPr txBox="1"/>
          <p:nvPr/>
        </p:nvSpPr>
        <p:spPr>
          <a:xfrm>
            <a:off x="255281" y="8755588"/>
            <a:ext cx="5840719" cy="954107"/>
          </a:xfrm>
          <a:prstGeom prst="rect">
            <a:avLst/>
          </a:prstGeom>
          <a:noFill/>
        </p:spPr>
        <p:txBody>
          <a:bodyPr wrap="square" rtlCol="0">
            <a:spAutoFit/>
          </a:bodyPr>
          <a:lstStyle/>
          <a:p>
            <a:pPr algn="just"/>
            <a:r>
              <a:rPr lang="en-US" sz="1400" dirty="0" smtClean="0"/>
              <a:t>Use </a:t>
            </a:r>
            <a:r>
              <a:rPr lang="en-US" sz="1400" dirty="0" smtClean="0">
                <a:solidFill>
                  <a:schemeClr val="dk1"/>
                </a:solidFill>
              </a:rPr>
              <a:t>Ø0.2490” reamer to prepare pin holes on pivot bases </a:t>
            </a:r>
            <a:r>
              <a:rPr lang="en-US" sz="1400" i="1" dirty="0" smtClean="0">
                <a:solidFill>
                  <a:schemeClr val="dk1"/>
                </a:solidFill>
              </a:rPr>
              <a:t>c1.stl</a:t>
            </a:r>
            <a:r>
              <a:rPr lang="en-US" sz="1400" dirty="0" smtClean="0">
                <a:solidFill>
                  <a:schemeClr val="dk1"/>
                </a:solidFill>
              </a:rPr>
              <a:t>, and Ø0.2510” reamer to prepare pin holes on the corresponding fingers </a:t>
            </a:r>
            <a:r>
              <a:rPr lang="en-US" sz="1400" i="1" dirty="0" err="1" smtClean="0">
                <a:solidFill>
                  <a:schemeClr val="dk1"/>
                </a:solidFill>
              </a:rPr>
              <a:t>finger_pivot.stl</a:t>
            </a:r>
            <a:r>
              <a:rPr lang="en-US" sz="1400" i="1" dirty="0" smtClean="0">
                <a:solidFill>
                  <a:schemeClr val="dk1"/>
                </a:solidFill>
              </a:rPr>
              <a:t>.</a:t>
            </a:r>
            <a:r>
              <a:rPr lang="en-US" sz="1400" dirty="0" smtClean="0">
                <a:solidFill>
                  <a:schemeClr val="dk1"/>
                </a:solidFill>
              </a:rPr>
              <a:t> Finger should spin freely and loosely on a Ø0.25” steel pin. The steel pin should fit tightly in part </a:t>
            </a:r>
            <a:r>
              <a:rPr lang="en-US" sz="1400" i="1" dirty="0" smtClean="0">
                <a:solidFill>
                  <a:schemeClr val="dk1"/>
                </a:solidFill>
              </a:rPr>
              <a:t>c1.stl</a:t>
            </a:r>
            <a:r>
              <a:rPr lang="en-US" sz="1400" dirty="0" smtClean="0">
                <a:solidFill>
                  <a:schemeClr val="dk1"/>
                </a:solidFill>
              </a:rPr>
              <a:t> with no slip.</a:t>
            </a:r>
            <a:endParaRPr lang="en-US" sz="1400" i="1"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7214" y="5467350"/>
            <a:ext cx="2190175" cy="229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610" y="1722436"/>
            <a:ext cx="4009489" cy="3217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extBox 24"/>
          <p:cNvSpPr txBox="1"/>
          <p:nvPr/>
        </p:nvSpPr>
        <p:spPr>
          <a:xfrm>
            <a:off x="3068345" y="4302585"/>
            <a:ext cx="914033" cy="276999"/>
          </a:xfrm>
          <a:prstGeom prst="rect">
            <a:avLst/>
          </a:prstGeom>
          <a:noFill/>
        </p:spPr>
        <p:txBody>
          <a:bodyPr wrap="none" rtlCol="0">
            <a:spAutoFit/>
          </a:bodyPr>
          <a:lstStyle/>
          <a:p>
            <a:r>
              <a:rPr lang="en-US" sz="1200" dirty="0" smtClean="0">
                <a:solidFill>
                  <a:schemeClr val="dk1"/>
                </a:solidFill>
              </a:rPr>
              <a:t>Ø 0.2510 “</a:t>
            </a:r>
            <a:endParaRPr lang="en-US" sz="1200" dirty="0"/>
          </a:p>
        </p:txBody>
      </p:sp>
      <p:sp>
        <p:nvSpPr>
          <p:cNvPr id="26" name="TextBox 25"/>
          <p:cNvSpPr txBox="1"/>
          <p:nvPr/>
        </p:nvSpPr>
        <p:spPr>
          <a:xfrm>
            <a:off x="4641851" y="6198060"/>
            <a:ext cx="910827" cy="276999"/>
          </a:xfrm>
          <a:prstGeom prst="rect">
            <a:avLst/>
          </a:prstGeom>
          <a:noFill/>
        </p:spPr>
        <p:txBody>
          <a:bodyPr wrap="none" rtlCol="0">
            <a:spAutoFit/>
          </a:bodyPr>
          <a:lstStyle/>
          <a:p>
            <a:r>
              <a:rPr lang="en-US" sz="1200" dirty="0" smtClean="0">
                <a:solidFill>
                  <a:schemeClr val="dk1"/>
                </a:solidFill>
              </a:rPr>
              <a:t>Ø 0.2490 “</a:t>
            </a:r>
            <a:endParaRPr lang="en-US" sz="1200" dirty="0"/>
          </a:p>
        </p:txBody>
      </p:sp>
      <p:sp>
        <p:nvSpPr>
          <p:cNvPr id="27" name="TextBox 26"/>
          <p:cNvSpPr txBox="1"/>
          <p:nvPr/>
        </p:nvSpPr>
        <p:spPr>
          <a:xfrm>
            <a:off x="4620371" y="4801799"/>
            <a:ext cx="1864613" cy="276999"/>
          </a:xfrm>
          <a:prstGeom prst="rect">
            <a:avLst/>
          </a:prstGeom>
          <a:noFill/>
        </p:spPr>
        <p:txBody>
          <a:bodyPr wrap="none" rtlCol="0">
            <a:spAutoFit/>
          </a:bodyPr>
          <a:lstStyle/>
          <a:p>
            <a:r>
              <a:rPr lang="en-US" sz="1200" dirty="0" err="1" smtClean="0"/>
              <a:t>finger_pivot_print.stl</a:t>
            </a:r>
            <a:r>
              <a:rPr lang="en-US" sz="1200" dirty="0" smtClean="0"/>
              <a:t> (x4)</a:t>
            </a:r>
            <a:endParaRPr lang="en-US" sz="1200" dirty="0"/>
          </a:p>
        </p:txBody>
      </p:sp>
      <p:sp>
        <p:nvSpPr>
          <p:cNvPr id="28" name="TextBox 27"/>
          <p:cNvSpPr txBox="1"/>
          <p:nvPr/>
        </p:nvSpPr>
        <p:spPr>
          <a:xfrm>
            <a:off x="5097264" y="7489051"/>
            <a:ext cx="851515" cy="276999"/>
          </a:xfrm>
          <a:prstGeom prst="rect">
            <a:avLst/>
          </a:prstGeom>
          <a:noFill/>
        </p:spPr>
        <p:txBody>
          <a:bodyPr wrap="none" rtlCol="0">
            <a:spAutoFit/>
          </a:bodyPr>
          <a:lstStyle/>
          <a:p>
            <a:r>
              <a:rPr lang="en-US" sz="1200" dirty="0" smtClean="0"/>
              <a:t>c1.stl (x4)</a:t>
            </a:r>
            <a:endParaRPr lang="en-US" sz="1200" dirty="0"/>
          </a:p>
        </p:txBody>
      </p:sp>
    </p:spTree>
    <p:extLst>
      <p:ext uri="{BB962C8B-B14F-4D97-AF65-F5344CB8AC3E}">
        <p14:creationId xmlns:p14="http://schemas.microsoft.com/office/powerpoint/2010/main" val="21847619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278923643"/>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dirty="0" err="1" smtClean="0"/>
                        <a:t>Dynamixel</a:t>
                      </a:r>
                      <a:r>
                        <a:rPr lang="en-US" sz="1200" dirty="0" smtClean="0"/>
                        <a:t> MX-64</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1" dirty="0" smtClean="0"/>
                        <a:t>d1.stl</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err="1" smtClean="0"/>
                        <a:t>Sunon</a:t>
                      </a:r>
                      <a:r>
                        <a:rPr lang="en-US" sz="1200" dirty="0" smtClean="0"/>
                        <a:t> 12VDC fan</a:t>
                      </a:r>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61527" y="9324975"/>
            <a:ext cx="426720" cy="769441"/>
          </a:xfrm>
          <a:prstGeom prst="rect">
            <a:avLst/>
          </a:prstGeom>
          <a:noFill/>
        </p:spPr>
        <p:txBody>
          <a:bodyPr wrap="none" rtlCol="0">
            <a:spAutoFit/>
          </a:bodyPr>
          <a:lstStyle/>
          <a:p>
            <a:r>
              <a:rPr lang="en-US" sz="4400" dirty="0">
                <a:latin typeface="YaleDesign-WebSmallCap" pitchFamily="2" charset="0"/>
              </a:rPr>
              <a:t>7</a:t>
            </a:r>
          </a:p>
        </p:txBody>
      </p:sp>
      <p:sp>
        <p:nvSpPr>
          <p:cNvPr id="15" name="TextBox 14"/>
          <p:cNvSpPr txBox="1"/>
          <p:nvPr/>
        </p:nvSpPr>
        <p:spPr>
          <a:xfrm>
            <a:off x="236231" y="8946118"/>
            <a:ext cx="5840719" cy="954107"/>
          </a:xfrm>
          <a:prstGeom prst="rect">
            <a:avLst/>
          </a:prstGeom>
          <a:noFill/>
        </p:spPr>
        <p:txBody>
          <a:bodyPr wrap="square" rtlCol="0">
            <a:spAutoFit/>
          </a:bodyPr>
          <a:lstStyle/>
          <a:p>
            <a:pPr algn="just"/>
            <a:r>
              <a:rPr lang="en-US" sz="1400" dirty="0" smtClean="0"/>
              <a:t>Remove back of </a:t>
            </a:r>
            <a:r>
              <a:rPr lang="en-US" sz="1400" dirty="0" err="1" smtClean="0"/>
              <a:t>Dynamixel</a:t>
            </a:r>
            <a:r>
              <a:rPr lang="en-US" sz="1400" dirty="0" smtClean="0"/>
              <a:t> MX-64 and replace with fan clamp </a:t>
            </a:r>
            <a:r>
              <a:rPr lang="en-US" sz="1400" i="1" dirty="0" smtClean="0"/>
              <a:t>d1.stl</a:t>
            </a:r>
            <a:r>
              <a:rPr lang="en-US" sz="1400" dirty="0" smtClean="0"/>
              <a:t>. </a:t>
            </a:r>
            <a:r>
              <a:rPr lang="en-US" sz="1400" dirty="0" err="1" smtClean="0"/>
              <a:t>Sunon</a:t>
            </a:r>
            <a:r>
              <a:rPr lang="en-US" sz="1400" dirty="0" smtClean="0"/>
              <a:t> fan snaps into place onto </a:t>
            </a:r>
            <a:r>
              <a:rPr lang="en-US" sz="1400" i="1" dirty="0" smtClean="0"/>
              <a:t>d1.stl</a:t>
            </a:r>
            <a:r>
              <a:rPr lang="en-US" sz="1400" dirty="0" smtClean="0"/>
              <a:t>. Use same 4 existing screws to attach clamp frame </a:t>
            </a:r>
            <a:r>
              <a:rPr lang="en-US" sz="1400" i="1" dirty="0" smtClean="0"/>
              <a:t>d1.stl</a:t>
            </a:r>
            <a:r>
              <a:rPr lang="en-US" sz="1400" dirty="0" smtClean="0"/>
              <a:t> to servo. Skip this step if fan implementation is not desired.</a:t>
            </a:r>
            <a:endParaRPr lang="en-US" sz="1400" dirty="0"/>
          </a:p>
        </p:txBody>
      </p:sp>
      <p:pic>
        <p:nvPicPr>
          <p:cNvPr id="337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2339" y="5060950"/>
            <a:ext cx="2424261" cy="314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6646" y="1574799"/>
            <a:ext cx="3035506" cy="299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281" y="5074933"/>
            <a:ext cx="3429000" cy="2860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5" descr="http://www.trossenrobotics.com/shared/images/PImages/M-200-RS-RX-6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83532" y="2124353"/>
            <a:ext cx="579439" cy="5794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FAN 25X10MM 12VDC 0.45W 3CFM | MC25101V2-000U-A99 | 259-1570-ND | Digi-Key Cor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03177" y="3539497"/>
            <a:ext cx="469015" cy="46901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03377" y="2829801"/>
            <a:ext cx="452223" cy="547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54468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90102" y="9324975"/>
            <a:ext cx="460382" cy="769441"/>
          </a:xfrm>
          <a:prstGeom prst="rect">
            <a:avLst/>
          </a:prstGeom>
          <a:noFill/>
        </p:spPr>
        <p:txBody>
          <a:bodyPr wrap="none" rtlCol="0">
            <a:spAutoFit/>
          </a:bodyPr>
          <a:lstStyle/>
          <a:p>
            <a:r>
              <a:rPr lang="en-US" sz="4400" dirty="0" smtClean="0">
                <a:latin typeface="YaleDesign-WebSmallCap" pitchFamily="2" charset="0"/>
              </a:rPr>
              <a:t>8</a:t>
            </a:r>
            <a:endParaRPr lang="en-US" sz="4400" dirty="0">
              <a:latin typeface="YaleDesign-WebSmallCap" pitchFamily="2" charset="0"/>
            </a:endParaRPr>
          </a:p>
        </p:txBody>
      </p:sp>
      <p:sp>
        <p:nvSpPr>
          <p:cNvPr id="15" name="TextBox 14"/>
          <p:cNvSpPr txBox="1"/>
          <p:nvPr/>
        </p:nvSpPr>
        <p:spPr>
          <a:xfrm>
            <a:off x="255280" y="9101465"/>
            <a:ext cx="5840719" cy="523220"/>
          </a:xfrm>
          <a:prstGeom prst="rect">
            <a:avLst/>
          </a:prstGeom>
          <a:noFill/>
        </p:spPr>
        <p:txBody>
          <a:bodyPr wrap="square" rtlCol="0">
            <a:spAutoFit/>
          </a:bodyPr>
          <a:lstStyle/>
          <a:p>
            <a:pPr algn="just"/>
            <a:r>
              <a:rPr lang="en-US" sz="1400" dirty="0" smtClean="0"/>
              <a:t>Assemble main drive pulley onto actuator block sub-assembly as shown. M2 bolts should not interfere with servo rotation after assembly.</a:t>
            </a:r>
            <a:endParaRPr lang="en-US" sz="1400" dirty="0"/>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8695" y="1550432"/>
            <a:ext cx="3715246" cy="33717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2981" y="5174594"/>
            <a:ext cx="3059473" cy="3353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11641553"/>
              </p:ext>
            </p:extLst>
          </p:nvPr>
        </p:nvGraphicFramePr>
        <p:xfrm>
          <a:off x="274320" y="1645920"/>
          <a:ext cx="3429000" cy="293116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dirty="0" smtClean="0"/>
                        <a:t>Sub-assembly from step 7</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1" dirty="0" smtClean="0"/>
                        <a:t>b5.stl</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solidFill>
                            <a:schemeClr val="dk1"/>
                          </a:solidFill>
                        </a:rPr>
                        <a:t>M2.5, L7.5mm bolt</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dk1"/>
                          </a:solidFill>
                        </a:rPr>
                        <a:t>M2, L3mm bolt</a:t>
                      </a:r>
                      <a:endParaRPr lang="en-US" sz="1200" dirty="0" smtClean="0"/>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6075" y="2038350"/>
            <a:ext cx="418644" cy="5439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65833" y="2702750"/>
            <a:ext cx="433273"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4897" y="4143377"/>
            <a:ext cx="295274" cy="257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60222" y="3452813"/>
            <a:ext cx="444497" cy="333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98579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99627" y="9267825"/>
            <a:ext cx="489236" cy="769441"/>
          </a:xfrm>
          <a:prstGeom prst="rect">
            <a:avLst/>
          </a:prstGeom>
          <a:noFill/>
        </p:spPr>
        <p:txBody>
          <a:bodyPr wrap="none" rtlCol="0">
            <a:spAutoFit/>
          </a:bodyPr>
          <a:lstStyle/>
          <a:p>
            <a:r>
              <a:rPr lang="en-US" sz="4400" dirty="0">
                <a:latin typeface="YaleDesign-WebSmallCap" pitchFamily="2" charset="0"/>
              </a:rPr>
              <a:t>9</a:t>
            </a:r>
          </a:p>
        </p:txBody>
      </p:sp>
      <p:sp>
        <p:nvSpPr>
          <p:cNvPr id="15" name="TextBox 14"/>
          <p:cNvSpPr txBox="1"/>
          <p:nvPr/>
        </p:nvSpPr>
        <p:spPr>
          <a:xfrm>
            <a:off x="255281" y="8777529"/>
            <a:ext cx="5840719" cy="954107"/>
          </a:xfrm>
          <a:prstGeom prst="rect">
            <a:avLst/>
          </a:prstGeom>
          <a:noFill/>
        </p:spPr>
        <p:txBody>
          <a:bodyPr wrap="square" rtlCol="0">
            <a:spAutoFit/>
          </a:bodyPr>
          <a:lstStyle/>
          <a:p>
            <a:pPr algn="just"/>
            <a:r>
              <a:rPr lang="en-US" sz="1400" dirty="0" smtClean="0"/>
              <a:t>Assemble re-routing sub-assembly as shown above. It is suggested that a paper shim is used when press-fitting the top pin to ensure that the pulley is not pinched during assembly. Both pulleys should spin freely after assembly.</a:t>
            </a:r>
            <a:endParaRPr lang="en-US" sz="1400" dirty="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9702" y="1454139"/>
            <a:ext cx="2993598" cy="2998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9396" y="5328899"/>
            <a:ext cx="2365388" cy="271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281" y="5238751"/>
            <a:ext cx="3429000" cy="257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3343105782"/>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dirty="0" smtClean="0"/>
                        <a:t>Pulley P1 (x2)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L3/8” pin J1 (x2)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i="1" dirty="0" smtClean="0"/>
                        <a:t>b4_a.stl, b4_b.stl</a:t>
                      </a:r>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6079" y="2719520"/>
            <a:ext cx="747713" cy="468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53722" y="2073629"/>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97672" y="3295490"/>
            <a:ext cx="532262" cy="619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79576" y="3439525"/>
            <a:ext cx="537220" cy="331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81377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883326" y="1181100"/>
            <a:ext cx="1990738" cy="369332"/>
          </a:xfrm>
          <a:prstGeom prst="rect">
            <a:avLst/>
          </a:prstGeom>
          <a:noFill/>
        </p:spPr>
        <p:txBody>
          <a:bodyPr wrap="none" rtlCol="0">
            <a:spAutoFit/>
          </a:bodyPr>
          <a:lstStyle/>
          <a:p>
            <a:r>
              <a:rPr lang="en-US" dirty="0" err="1" smtClean="0">
                <a:latin typeface="YaleAdmin-WebSmallCap" pitchFamily="2" charset="0"/>
              </a:rPr>
              <a:t>Block_actuator</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75802" y="9267825"/>
            <a:ext cx="696024" cy="769441"/>
          </a:xfrm>
          <a:prstGeom prst="rect">
            <a:avLst/>
          </a:prstGeom>
          <a:noFill/>
        </p:spPr>
        <p:txBody>
          <a:bodyPr wrap="none" rtlCol="0">
            <a:spAutoFit/>
          </a:bodyPr>
          <a:lstStyle/>
          <a:p>
            <a:r>
              <a:rPr lang="en-US" sz="4400" dirty="0" smtClean="0">
                <a:latin typeface="YaleDesign-WebSmallCap" pitchFamily="2" charset="0"/>
              </a:rPr>
              <a:t>10</a:t>
            </a:r>
            <a:endParaRPr lang="en-US" sz="4400" dirty="0">
              <a:latin typeface="YaleDesign-WebSmallCap" pitchFamily="2" charset="0"/>
            </a:endParaRPr>
          </a:p>
        </p:txBody>
      </p:sp>
      <p:sp>
        <p:nvSpPr>
          <p:cNvPr id="15" name="TextBox 14"/>
          <p:cNvSpPr txBox="1"/>
          <p:nvPr/>
        </p:nvSpPr>
        <p:spPr>
          <a:xfrm>
            <a:off x="255280" y="8470616"/>
            <a:ext cx="5840719" cy="1384995"/>
          </a:xfrm>
          <a:prstGeom prst="rect">
            <a:avLst/>
          </a:prstGeom>
          <a:noFill/>
        </p:spPr>
        <p:txBody>
          <a:bodyPr wrap="square" rtlCol="0">
            <a:spAutoFit/>
          </a:bodyPr>
          <a:lstStyle/>
          <a:p>
            <a:pPr algn="just"/>
            <a:r>
              <a:rPr lang="en-US" sz="1400" dirty="0" smtClean="0"/>
              <a:t>Finish assembling block actuator sub-assembly as shown above. Any bolt/nut pairing of size in close approximation to 2-56 can also be used here. </a:t>
            </a:r>
            <a:r>
              <a:rPr lang="en-US" sz="1400" dirty="0" smtClean="0">
                <a:solidFill>
                  <a:srgbClr val="FF0000"/>
                </a:solidFill>
              </a:rPr>
              <a:t>Spectra tendon </a:t>
            </a:r>
            <a:r>
              <a:rPr lang="en-US" sz="1400" dirty="0" smtClean="0"/>
              <a:t>should be secured to the pulley at one of the two anchor holes (we use a no-slip, </a:t>
            </a:r>
            <a:r>
              <a:rPr lang="en-US" sz="1400" dirty="0" smtClean="0">
                <a:hlinkClick r:id="rId2"/>
              </a:rPr>
              <a:t>improved clinch knot</a:t>
            </a:r>
            <a:r>
              <a:rPr lang="en-US" sz="1400" dirty="0" smtClean="0"/>
              <a:t>) and wound clockwise, then up and through the pulleys in the sub-assembly from </a:t>
            </a:r>
            <a:r>
              <a:rPr lang="en-US" sz="1400" dirty="0"/>
              <a:t>s</a:t>
            </a:r>
            <a:r>
              <a:rPr lang="en-US" sz="1400" dirty="0" smtClean="0"/>
              <a:t>tep </a:t>
            </a:r>
            <a:r>
              <a:rPr lang="en-US" sz="1400" dirty="0"/>
              <a:t>9</a:t>
            </a:r>
            <a:r>
              <a:rPr lang="en-US" sz="1400" dirty="0" smtClean="0"/>
              <a:t>. </a:t>
            </a:r>
            <a:endParaRPr lang="en-US" sz="1400" dirty="0"/>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3000" y="1687977"/>
            <a:ext cx="3748108" cy="2863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1525" y="4620716"/>
            <a:ext cx="2941512" cy="3085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279" y="5669525"/>
            <a:ext cx="2188443" cy="188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Group 4"/>
          <p:cNvGrpSpPr/>
          <p:nvPr/>
        </p:nvGrpSpPr>
        <p:grpSpPr>
          <a:xfrm>
            <a:off x="2387072" y="5599659"/>
            <a:ext cx="1461982" cy="2022139"/>
            <a:chOff x="4868438" y="5905551"/>
            <a:chExt cx="1461982" cy="2022139"/>
          </a:xfrm>
        </p:grpSpPr>
        <p:pic>
          <p:nvPicPr>
            <p:cNvPr id="1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8438" y="5905551"/>
              <a:ext cx="1461982" cy="2022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Oval 18"/>
            <p:cNvSpPr/>
            <p:nvPr/>
          </p:nvSpPr>
          <p:spPr>
            <a:xfrm>
              <a:off x="5292189" y="7088426"/>
              <a:ext cx="592531" cy="59253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c 19"/>
            <p:cNvSpPr/>
            <p:nvPr/>
          </p:nvSpPr>
          <p:spPr>
            <a:xfrm flipV="1">
              <a:off x="5244998" y="6539416"/>
              <a:ext cx="355702" cy="593271"/>
            </a:xfrm>
            <a:prstGeom prst="arc">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2" name="Straight Connector 21"/>
            <p:cNvCxnSpPr/>
            <p:nvPr/>
          </p:nvCxnSpPr>
          <p:spPr>
            <a:xfrm flipV="1">
              <a:off x="5588454" y="6298387"/>
              <a:ext cx="0" cy="38404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aphicFrame>
        <p:nvGraphicFramePr>
          <p:cNvPr id="16" name="Table 15"/>
          <p:cNvGraphicFramePr>
            <a:graphicFrameLocks noGrp="1"/>
          </p:cNvGraphicFramePr>
          <p:nvPr>
            <p:extLst>
              <p:ext uri="{D42A27DB-BD31-4B8C-83A1-F6EECF244321}">
                <p14:modId xmlns:p14="http://schemas.microsoft.com/office/powerpoint/2010/main" val="1883867980"/>
              </p:ext>
            </p:extLst>
          </p:nvPr>
        </p:nvGraphicFramePr>
        <p:xfrm>
          <a:off x="274320" y="1645920"/>
          <a:ext cx="3429000" cy="293116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dirty="0" smtClean="0"/>
                        <a:t>Motor sub-assembly from step 8</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Tendon-routing sub-assembly</a:t>
                      </a:r>
                      <a:r>
                        <a:rPr lang="en-US" sz="1200" baseline="0" dirty="0" smtClean="0"/>
                        <a:t> from step 9</a:t>
                      </a: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2-56 L3/4” machine bolt/nut (x2)</a:t>
                      </a:r>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Spectra Tendon ~8in (~200mm)</a:t>
                      </a:r>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83326" y="2693209"/>
            <a:ext cx="469474" cy="539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79364" y="2051590"/>
            <a:ext cx="473436" cy="518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44607" y="3363036"/>
            <a:ext cx="742950"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7" descr="http://ecx.images-amazon.com/images/I/51VoEMZil0L.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02302" y="3950142"/>
            <a:ext cx="724361" cy="601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5386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994863" y="1181100"/>
            <a:ext cx="1705916" cy="369332"/>
          </a:xfrm>
          <a:prstGeom prst="rect">
            <a:avLst/>
          </a:prstGeom>
          <a:noFill/>
        </p:spPr>
        <p:txBody>
          <a:bodyPr wrap="none" rtlCol="0">
            <a:spAutoFit/>
          </a:bodyPr>
          <a:lstStyle/>
          <a:p>
            <a:r>
              <a:rPr lang="en-US" dirty="0" smtClean="0">
                <a:latin typeface="YaleAdmin-WebSmallCap" pitchFamily="2" charset="0"/>
              </a:rPr>
              <a:t>Pulley Blocks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66277" y="9277350"/>
            <a:ext cx="601447" cy="769441"/>
          </a:xfrm>
          <a:prstGeom prst="rect">
            <a:avLst/>
          </a:prstGeom>
          <a:noFill/>
        </p:spPr>
        <p:txBody>
          <a:bodyPr wrap="none" rtlCol="0">
            <a:spAutoFit/>
          </a:bodyPr>
          <a:lstStyle/>
          <a:p>
            <a:r>
              <a:rPr lang="en-US" sz="4400" dirty="0" smtClean="0">
                <a:latin typeface="YaleDesign-WebSmallCap" pitchFamily="2" charset="0"/>
              </a:rPr>
              <a:t>11</a:t>
            </a:r>
            <a:endParaRPr lang="en-US" sz="4400" dirty="0">
              <a:latin typeface="YaleDesign-WebSmallCap" pitchFamily="2" charset="0"/>
            </a:endParaRPr>
          </a:p>
        </p:txBody>
      </p:sp>
      <p:sp>
        <p:nvSpPr>
          <p:cNvPr id="15" name="TextBox 14"/>
          <p:cNvSpPr txBox="1"/>
          <p:nvPr/>
        </p:nvSpPr>
        <p:spPr>
          <a:xfrm>
            <a:off x="255281" y="8800296"/>
            <a:ext cx="5840719" cy="954107"/>
          </a:xfrm>
          <a:prstGeom prst="rect">
            <a:avLst/>
          </a:prstGeom>
          <a:noFill/>
        </p:spPr>
        <p:txBody>
          <a:bodyPr wrap="square" rtlCol="0">
            <a:spAutoFit/>
          </a:bodyPr>
          <a:lstStyle/>
          <a:p>
            <a:pPr algn="just"/>
            <a:r>
              <a:rPr lang="en-US" sz="1400" dirty="0" smtClean="0"/>
              <a:t>Assemble the drive pulley block as shown above. Shorter steel pins can be used if desired, but pins must be longer than overall thickness of drive pulley sub-assembly. This sub-assembly should be attached to the other end of the Spectra tendon from step 10 with a no-slip knot.</a:t>
            </a:r>
            <a:endParaRPr lang="en-US" sz="1400" dirty="0"/>
          </a:p>
        </p:txBody>
      </p:sp>
      <p:pic>
        <p:nvPicPr>
          <p:cNvPr id="37896"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53205" y="1732170"/>
            <a:ext cx="3507094" cy="2627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711" y="5064115"/>
            <a:ext cx="2520089" cy="2578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1663594469"/>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1" dirty="0" smtClean="0"/>
                        <a:t>b1.stl</a:t>
                      </a:r>
                      <a:r>
                        <a:rPr lang="en-US" sz="1200" dirty="0" smtClean="0"/>
                        <a:t> (x2)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Pulley P1 (x2)</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L3/8” pin J1 (x3)</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0019" y="2035967"/>
            <a:ext cx="612161" cy="509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3211" y="3438525"/>
            <a:ext cx="4191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09886" y="2739187"/>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93815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994863" y="1181100"/>
            <a:ext cx="1705916" cy="369332"/>
          </a:xfrm>
          <a:prstGeom prst="rect">
            <a:avLst/>
          </a:prstGeom>
          <a:noFill/>
        </p:spPr>
        <p:txBody>
          <a:bodyPr wrap="none" rtlCol="0">
            <a:spAutoFit/>
          </a:bodyPr>
          <a:lstStyle/>
          <a:p>
            <a:r>
              <a:rPr lang="en-US" dirty="0" smtClean="0">
                <a:latin typeface="YaleAdmin-WebSmallCap" pitchFamily="2" charset="0"/>
              </a:rPr>
              <a:t>Pulley Blocks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13902" y="9277350"/>
            <a:ext cx="633507" cy="769441"/>
          </a:xfrm>
          <a:prstGeom prst="rect">
            <a:avLst/>
          </a:prstGeom>
          <a:noFill/>
        </p:spPr>
        <p:txBody>
          <a:bodyPr wrap="none" rtlCol="0">
            <a:spAutoFit/>
          </a:bodyPr>
          <a:lstStyle/>
          <a:p>
            <a:r>
              <a:rPr lang="en-US" sz="4400" dirty="0" smtClean="0">
                <a:latin typeface="YaleDesign-WebSmallCap" pitchFamily="2" charset="0"/>
              </a:rPr>
              <a:t>12</a:t>
            </a:r>
            <a:endParaRPr lang="en-US" sz="4400" dirty="0">
              <a:latin typeface="YaleDesign-WebSmallCap" pitchFamily="2" charset="0"/>
            </a:endParaRPr>
          </a:p>
        </p:txBody>
      </p:sp>
      <p:sp>
        <p:nvSpPr>
          <p:cNvPr id="15" name="TextBox 14"/>
          <p:cNvSpPr txBox="1"/>
          <p:nvPr/>
        </p:nvSpPr>
        <p:spPr>
          <a:xfrm>
            <a:off x="255280" y="9020923"/>
            <a:ext cx="5840719" cy="738664"/>
          </a:xfrm>
          <a:prstGeom prst="rect">
            <a:avLst/>
          </a:prstGeom>
          <a:noFill/>
        </p:spPr>
        <p:txBody>
          <a:bodyPr wrap="square" rtlCol="0">
            <a:spAutoFit/>
          </a:bodyPr>
          <a:lstStyle/>
          <a:p>
            <a:pPr algn="just"/>
            <a:r>
              <a:rPr lang="en-US" sz="1400" dirty="0" smtClean="0"/>
              <a:t>Assemble the sets of pulley blocks as shown above. Ensure that all pulleys can spin freely. Use a paper shim during assembly with </a:t>
            </a:r>
            <a:r>
              <a:rPr lang="en-US" sz="1400" i="1" dirty="0" smtClean="0"/>
              <a:t>b2.stl</a:t>
            </a:r>
            <a:r>
              <a:rPr lang="en-US" sz="1400" dirty="0" smtClean="0"/>
              <a:t> as done in </a:t>
            </a:r>
            <a:r>
              <a:rPr lang="en-US" sz="1400" dirty="0"/>
              <a:t>s</a:t>
            </a:r>
            <a:r>
              <a:rPr lang="en-US" sz="1400" dirty="0" smtClean="0"/>
              <a:t>tep 9 to avoid pinching.</a:t>
            </a:r>
            <a:endParaRPr lang="en-US" sz="1400" dirty="0"/>
          </a:p>
        </p:txBody>
      </p:sp>
      <p:pic>
        <p:nvPicPr>
          <p:cNvPr id="3789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4228" y="1962282"/>
            <a:ext cx="3212891" cy="2133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9496" y="4729429"/>
            <a:ext cx="2227266" cy="2343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486618" y="6703404"/>
            <a:ext cx="428322" cy="369332"/>
          </a:xfrm>
          <a:prstGeom prst="rect">
            <a:avLst/>
          </a:prstGeom>
          <a:noFill/>
        </p:spPr>
        <p:txBody>
          <a:bodyPr wrap="none" rtlCol="0">
            <a:spAutoFit/>
          </a:bodyPr>
          <a:lstStyle/>
          <a:p>
            <a:r>
              <a:rPr lang="en-US" dirty="0" smtClean="0"/>
              <a:t>x2</a:t>
            </a:r>
            <a:endParaRPr lang="en-US" dirty="0"/>
          </a:p>
        </p:txBody>
      </p:sp>
      <p:graphicFrame>
        <p:nvGraphicFramePr>
          <p:cNvPr id="12" name="Table 11"/>
          <p:cNvGraphicFramePr>
            <a:graphicFrameLocks noGrp="1"/>
          </p:cNvGraphicFramePr>
          <p:nvPr>
            <p:extLst>
              <p:ext uri="{D42A27DB-BD31-4B8C-83A1-F6EECF244321}">
                <p14:modId xmlns:p14="http://schemas.microsoft.com/office/powerpoint/2010/main" val="1948005597"/>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1" dirty="0" smtClean="0"/>
                        <a:t>b2.stl</a:t>
                      </a:r>
                      <a:r>
                        <a:rPr lang="en-US" sz="1200" dirty="0" smtClean="0"/>
                        <a:t> (x2)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Pulley P1 (x2)</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L3/8” pin J1 (x2)</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1" y="3438525"/>
            <a:ext cx="4191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09886" y="2739187"/>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29549" y="2084789"/>
            <a:ext cx="494187" cy="505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23069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1/3 (Flexure 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7721907"/>
              </p:ext>
            </p:extLst>
          </p:nvPr>
        </p:nvGraphicFramePr>
        <p:xfrm>
          <a:off x="466725" y="1285876"/>
          <a:ext cx="6838953" cy="7167019"/>
        </p:xfrm>
        <a:graphic>
          <a:graphicData uri="http://schemas.openxmlformats.org/drawingml/2006/table">
            <a:tbl>
              <a:tblPr firstRow="1" bandRow="1">
                <a:tableStyleId>{5C22544A-7EE6-4342-B048-85BDC9FD1C3A}</a:tableStyleId>
              </a:tblPr>
              <a:tblGrid>
                <a:gridCol w="1948652"/>
                <a:gridCol w="756448"/>
                <a:gridCol w="1177273"/>
                <a:gridCol w="1478290"/>
                <a:gridCol w="1478290"/>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r>
                        <a:rPr lang="en-US" sz="1200" dirty="0" smtClean="0"/>
                        <a:t>Preview</a:t>
                      </a:r>
                      <a:endParaRPr lang="en-US" sz="1200" dirty="0"/>
                    </a:p>
                  </a:txBody>
                  <a:tcPr/>
                </a:tc>
              </a:tr>
              <a:tr h="307766">
                <a:tc>
                  <a:txBody>
                    <a:bodyPr/>
                    <a:lstStyle/>
                    <a:p>
                      <a:r>
                        <a:rPr lang="en-US" sz="1200" dirty="0" smtClean="0"/>
                        <a:t>a1_flexure.stl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Top Keeper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a2.stl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Top</a:t>
                      </a:r>
                      <a:r>
                        <a:rPr lang="en-US" sz="1200" baseline="0" dirty="0" smtClean="0"/>
                        <a:t>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a3.stl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Bottom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a4.stl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Bottom Keeper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b1.stl</a:t>
                      </a:r>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Drive Pulley Block</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b2.stl</a:t>
                      </a:r>
                      <a:endParaRPr lang="en-US" sz="1200" dirty="0"/>
                    </a:p>
                  </a:txBody>
                  <a:tcPr/>
                </a:tc>
                <a:tc>
                  <a:txBody>
                    <a:bodyPr/>
                    <a:lstStyle/>
                    <a:p>
                      <a:r>
                        <a:rPr lang="en-US" sz="1200" dirty="0" smtClean="0"/>
                        <a:t>2</a:t>
                      </a:r>
                      <a:endParaRPr lang="en-US" sz="1200" dirty="0"/>
                    </a:p>
                  </a:txBody>
                  <a:tcPr/>
                </a:tc>
                <a:tc>
                  <a:txBody>
                    <a:bodyPr/>
                    <a:lstStyle/>
                    <a:p>
                      <a:r>
                        <a:rPr lang="en-US" sz="1200" dirty="0" smtClean="0"/>
                        <a:t>Routing Base Block</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b3.stl</a:t>
                      </a:r>
                    </a:p>
                    <a:p>
                      <a:endParaRPr lang="en-US" sz="1200" dirty="0" smtClean="0"/>
                    </a:p>
                    <a:p>
                      <a:endParaRPr lang="en-US" sz="1200" dirty="0"/>
                    </a:p>
                  </a:txBody>
                  <a:tcPr/>
                </a:tc>
                <a:tc>
                  <a:txBody>
                    <a:bodyPr/>
                    <a:lstStyle/>
                    <a:p>
                      <a:r>
                        <a:rPr lang="en-US" sz="1200" dirty="0" smtClean="0"/>
                        <a:t>4</a:t>
                      </a:r>
                      <a:endParaRPr lang="en-US" sz="1200" dirty="0"/>
                    </a:p>
                  </a:txBody>
                  <a:tcPr/>
                </a:tc>
                <a:tc>
                  <a:txBody>
                    <a:bodyPr/>
                    <a:lstStyle/>
                    <a:p>
                      <a:r>
                        <a:rPr lang="en-US" sz="1200" dirty="0" smtClean="0"/>
                        <a:t>Differential Block</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b4_a.stl, b4_b.stl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Servo Block </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b5.stl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Servo Pulley</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d1.stl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err="1" smtClean="0"/>
                        <a:t>Sunon</a:t>
                      </a:r>
                      <a:r>
                        <a:rPr lang="en-US" sz="1200" dirty="0" smtClean="0"/>
                        <a:t> Fan Clamp*</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d2_a.stl,</a:t>
                      </a:r>
                      <a:r>
                        <a:rPr lang="en-US" sz="1200" baseline="0" dirty="0" smtClean="0"/>
                        <a:t> d2_b.stl</a:t>
                      </a:r>
                    </a:p>
                    <a:p>
                      <a:endParaRPr lang="en-US" sz="1200" baseline="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Case</a:t>
                      </a:r>
                      <a:r>
                        <a:rPr lang="en-US" sz="1200" baseline="0" dirty="0" smtClean="0"/>
                        <a:t> Shell*</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5525" y="1604964"/>
            <a:ext cx="971550" cy="625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03266" y="2257425"/>
            <a:ext cx="774203"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40113" y="2919413"/>
            <a:ext cx="837356" cy="557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40113" y="3569493"/>
            <a:ext cx="962025" cy="577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85219" y="4217192"/>
            <a:ext cx="612161" cy="509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74031" y="4789889"/>
            <a:ext cx="494187" cy="505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55614" y="5343238"/>
            <a:ext cx="821461"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78295" y="5933915"/>
            <a:ext cx="532262" cy="619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760199" y="6077950"/>
            <a:ext cx="537220" cy="331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29039" y="6605426"/>
            <a:ext cx="433273"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10089" y="7203362"/>
            <a:ext cx="452223" cy="547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030575" y="7877175"/>
            <a:ext cx="590549" cy="590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846687" y="7877175"/>
            <a:ext cx="573287" cy="5339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6872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994863" y="1181100"/>
            <a:ext cx="1705916" cy="369332"/>
          </a:xfrm>
          <a:prstGeom prst="rect">
            <a:avLst/>
          </a:prstGeom>
          <a:noFill/>
        </p:spPr>
        <p:txBody>
          <a:bodyPr wrap="none" rtlCol="0">
            <a:spAutoFit/>
          </a:bodyPr>
          <a:lstStyle/>
          <a:p>
            <a:r>
              <a:rPr lang="en-US" dirty="0" smtClean="0">
                <a:latin typeface="YaleAdmin-WebSmallCap" pitchFamily="2" charset="0"/>
              </a:rPr>
              <a:t>Pulley Blocks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94852" y="9277350"/>
            <a:ext cx="622286" cy="769441"/>
          </a:xfrm>
          <a:prstGeom prst="rect">
            <a:avLst/>
          </a:prstGeom>
          <a:noFill/>
        </p:spPr>
        <p:txBody>
          <a:bodyPr wrap="none" rtlCol="0">
            <a:spAutoFit/>
          </a:bodyPr>
          <a:lstStyle/>
          <a:p>
            <a:r>
              <a:rPr lang="en-US" sz="4400" dirty="0" smtClean="0">
                <a:latin typeface="YaleDesign-WebSmallCap" pitchFamily="2" charset="0"/>
              </a:rPr>
              <a:t>13</a:t>
            </a:r>
            <a:endParaRPr lang="en-US" sz="4400" dirty="0">
              <a:latin typeface="YaleDesign-WebSmallCap" pitchFamily="2" charset="0"/>
            </a:endParaRPr>
          </a:p>
        </p:txBody>
      </p:sp>
      <p:sp>
        <p:nvSpPr>
          <p:cNvPr id="15" name="TextBox 14"/>
          <p:cNvSpPr txBox="1"/>
          <p:nvPr/>
        </p:nvSpPr>
        <p:spPr>
          <a:xfrm>
            <a:off x="255282" y="9347659"/>
            <a:ext cx="5840719" cy="307777"/>
          </a:xfrm>
          <a:prstGeom prst="rect">
            <a:avLst/>
          </a:prstGeom>
          <a:noFill/>
        </p:spPr>
        <p:txBody>
          <a:bodyPr wrap="square" rtlCol="0">
            <a:spAutoFit/>
          </a:bodyPr>
          <a:lstStyle/>
          <a:p>
            <a:pPr algn="just"/>
            <a:r>
              <a:rPr lang="en-US" sz="1400" dirty="0" smtClean="0"/>
              <a:t>Assemble 2 sets of differential pulley blocks as shown above. </a:t>
            </a:r>
            <a:endParaRPr lang="en-US" sz="1400" dirty="0"/>
          </a:p>
        </p:txBody>
      </p:sp>
      <p:pic>
        <p:nvPicPr>
          <p:cNvPr id="3789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91686" y="1731364"/>
            <a:ext cx="3773514" cy="2408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0792" y="5292331"/>
            <a:ext cx="2934753" cy="2450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4923252" y="7380271"/>
            <a:ext cx="428322" cy="369332"/>
          </a:xfrm>
          <a:prstGeom prst="rect">
            <a:avLst/>
          </a:prstGeom>
          <a:noFill/>
        </p:spPr>
        <p:txBody>
          <a:bodyPr wrap="none" rtlCol="0">
            <a:spAutoFit/>
          </a:bodyPr>
          <a:lstStyle/>
          <a:p>
            <a:r>
              <a:rPr lang="en-US" dirty="0" smtClean="0"/>
              <a:t>x2</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1972583894"/>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1" dirty="0" smtClean="0"/>
                        <a:t>b3.stl</a:t>
                      </a:r>
                      <a:r>
                        <a:rPr lang="en-US" sz="1200" dirty="0" smtClean="0"/>
                        <a:t> (x3)</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Pulley P1 (x4)</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L3/8” pin J1 (x6)</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1" y="3438525"/>
            <a:ext cx="4191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09886" y="2739187"/>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75367" y="2076163"/>
            <a:ext cx="821461"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62486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04338" y="1181100"/>
            <a:ext cx="2478755" cy="369332"/>
          </a:xfrm>
          <a:prstGeom prst="rect">
            <a:avLst/>
          </a:prstGeom>
          <a:noFill/>
        </p:spPr>
        <p:txBody>
          <a:bodyPr wrap="none" rtlCol="0">
            <a:spAutoFit/>
          </a:bodyPr>
          <a:lstStyle/>
          <a:p>
            <a:r>
              <a:rPr lang="en-US" dirty="0" smtClean="0">
                <a:latin typeface="YaleAdmin-WebSmallCap" pitchFamily="2" charset="0"/>
              </a:rPr>
              <a:t>Flexure-Base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57552" cy="769441"/>
          </a:xfrm>
          <a:prstGeom prst="rect">
            <a:avLst/>
          </a:prstGeom>
          <a:noFill/>
        </p:spPr>
        <p:txBody>
          <a:bodyPr wrap="none" rtlCol="0">
            <a:spAutoFit/>
          </a:bodyPr>
          <a:lstStyle/>
          <a:p>
            <a:r>
              <a:rPr lang="en-US" sz="4400" dirty="0" smtClean="0">
                <a:latin typeface="YaleDesign-WebSmallCap" pitchFamily="2" charset="0"/>
              </a:rPr>
              <a:t>14</a:t>
            </a:r>
            <a:endParaRPr lang="en-US" sz="4400" dirty="0">
              <a:latin typeface="YaleDesign-WebSmallCap" pitchFamily="2" charset="0"/>
            </a:endParaRPr>
          </a:p>
        </p:txBody>
      </p:sp>
      <p:sp>
        <p:nvSpPr>
          <p:cNvPr id="15" name="TextBox 14"/>
          <p:cNvSpPr txBox="1"/>
          <p:nvPr/>
        </p:nvSpPr>
        <p:spPr>
          <a:xfrm>
            <a:off x="255280" y="9138850"/>
            <a:ext cx="5840719" cy="523220"/>
          </a:xfrm>
          <a:prstGeom prst="rect">
            <a:avLst/>
          </a:prstGeom>
          <a:noFill/>
        </p:spPr>
        <p:txBody>
          <a:bodyPr wrap="square" rtlCol="0">
            <a:spAutoFit/>
          </a:bodyPr>
          <a:lstStyle/>
          <a:p>
            <a:pPr algn="just"/>
            <a:r>
              <a:rPr lang="en-US" sz="1400" dirty="0" smtClean="0"/>
              <a:t>For pivot-base fingers, skip to step 18. Use a shim as done in steps 9 and 12 to ensure that nylon pulley spins freely at finger base</a:t>
            </a:r>
            <a:endParaRPr lang="en-US" sz="1400" dirty="0"/>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5150" y="1646006"/>
            <a:ext cx="3805827" cy="3287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3344" y="5105400"/>
            <a:ext cx="4240741" cy="32644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Box 23"/>
          <p:cNvSpPr txBox="1"/>
          <p:nvPr/>
        </p:nvSpPr>
        <p:spPr>
          <a:xfrm>
            <a:off x="4654771" y="7815110"/>
            <a:ext cx="428322" cy="369332"/>
          </a:xfrm>
          <a:prstGeom prst="rect">
            <a:avLst/>
          </a:prstGeom>
          <a:noFill/>
        </p:spPr>
        <p:txBody>
          <a:bodyPr wrap="none" rtlCol="0">
            <a:spAutoFit/>
          </a:bodyPr>
          <a:lstStyle/>
          <a:p>
            <a:r>
              <a:rPr lang="en-US" dirty="0" smtClean="0"/>
              <a:t>x4</a:t>
            </a:r>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1358216734"/>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Flexure-base</a:t>
                      </a:r>
                      <a:r>
                        <a:rPr lang="en-US" sz="1200" i="0" baseline="0" dirty="0" smtClean="0"/>
                        <a:t> Finger (x4)</a:t>
                      </a:r>
                      <a:endParaRPr lang="en-US" sz="1200" i="0" dirty="0" smtClean="0"/>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Pulley P1 (x4)</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L5/8” pin J2 (x12)</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92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32913" y="2019300"/>
            <a:ext cx="874686" cy="556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6398" y="3366884"/>
            <a:ext cx="747713" cy="468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94043" y="2784868"/>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76250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8855" y="4062503"/>
            <a:ext cx="3330044" cy="2022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426917" y="1181100"/>
            <a:ext cx="2917978" cy="369332"/>
          </a:xfrm>
          <a:prstGeom prst="rect">
            <a:avLst/>
          </a:prstGeom>
          <a:noFill/>
        </p:spPr>
        <p:txBody>
          <a:bodyPr wrap="none" rtlCol="0">
            <a:spAutoFit/>
          </a:bodyPr>
          <a:lstStyle/>
          <a:p>
            <a:r>
              <a:rPr lang="en-US" dirty="0" smtClean="0">
                <a:latin typeface="YaleAdmin-WebSmallCap" pitchFamily="2" charset="0"/>
              </a:rPr>
              <a:t>Flexure-Base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12668" cy="769441"/>
          </a:xfrm>
          <a:prstGeom prst="rect">
            <a:avLst/>
          </a:prstGeom>
          <a:noFill/>
        </p:spPr>
        <p:txBody>
          <a:bodyPr wrap="none" rtlCol="0">
            <a:spAutoFit/>
          </a:bodyPr>
          <a:lstStyle/>
          <a:p>
            <a:r>
              <a:rPr lang="en-US" sz="4400" dirty="0" smtClean="0">
                <a:latin typeface="YaleDesign-WebSmallCap" pitchFamily="2" charset="0"/>
              </a:rPr>
              <a:t>15</a:t>
            </a:r>
            <a:endParaRPr lang="en-US" sz="4400" dirty="0">
              <a:latin typeface="YaleDesign-WebSmallCap" pitchFamily="2" charset="0"/>
            </a:endParaRPr>
          </a:p>
        </p:txBody>
      </p:sp>
      <p:sp>
        <p:nvSpPr>
          <p:cNvPr id="15" name="TextBox 14"/>
          <p:cNvSpPr txBox="1"/>
          <p:nvPr/>
        </p:nvSpPr>
        <p:spPr>
          <a:xfrm>
            <a:off x="255280" y="9015740"/>
            <a:ext cx="5840719" cy="738664"/>
          </a:xfrm>
          <a:prstGeom prst="rect">
            <a:avLst/>
          </a:prstGeom>
          <a:noFill/>
        </p:spPr>
        <p:txBody>
          <a:bodyPr wrap="square" rtlCol="0">
            <a:spAutoFit/>
          </a:bodyPr>
          <a:lstStyle/>
          <a:p>
            <a:pPr algn="just"/>
            <a:r>
              <a:rPr lang="en-US" sz="1400" dirty="0" smtClean="0"/>
              <a:t>Insert fingers into top plate from above as illustrated in the figures. Fingers are inserted in at an angle and then tilted up into place. Finger base should lie flush with plate </a:t>
            </a:r>
            <a:r>
              <a:rPr lang="en-US" sz="1400" i="1" dirty="0" smtClean="0"/>
              <a:t>a2.stl</a:t>
            </a:r>
            <a:endParaRPr lang="en-US" sz="1400" i="1" dirty="0"/>
          </a:p>
        </p:txBody>
      </p:sp>
      <p:pic>
        <p:nvPicPr>
          <p:cNvPr id="11" name="Picture 10"/>
          <p:cNvPicPr/>
          <p:nvPr/>
        </p:nvPicPr>
        <p:blipFill>
          <a:blip r:embed="rId3"/>
          <a:stretch>
            <a:fillRect/>
          </a:stretch>
        </p:blipFill>
        <p:spPr>
          <a:xfrm>
            <a:off x="255280" y="7545243"/>
            <a:ext cx="7066126" cy="1236572"/>
          </a:xfrm>
          <a:prstGeom prst="rect">
            <a:avLst/>
          </a:prstGeom>
        </p:spPr>
      </p:pic>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6600" y="1655129"/>
            <a:ext cx="3241980" cy="2293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4899" y="6560475"/>
            <a:ext cx="2493034" cy="840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42003" y="6560475"/>
            <a:ext cx="2278376" cy="840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78986" y="6560474"/>
            <a:ext cx="2398298" cy="840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4899" y="3893496"/>
            <a:ext cx="3288845" cy="2360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7" name="Table 16"/>
          <p:cNvGraphicFramePr>
            <a:graphicFrameLocks noGrp="1"/>
          </p:cNvGraphicFramePr>
          <p:nvPr>
            <p:extLst>
              <p:ext uri="{D42A27DB-BD31-4B8C-83A1-F6EECF244321}">
                <p14:modId xmlns:p14="http://schemas.microsoft.com/office/powerpoint/2010/main" val="3587794841"/>
              </p:ext>
            </p:extLst>
          </p:nvPr>
        </p:nvGraphicFramePr>
        <p:xfrm>
          <a:off x="274320" y="1645920"/>
          <a:ext cx="3429000" cy="165100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Finger sub-assembly from step 14 (x4)</a:t>
                      </a: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i="1" dirty="0" smtClean="0"/>
                        <a:t>a1_flexure.stl</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26020" y="2690814"/>
            <a:ext cx="971550" cy="625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687932" y="2008027"/>
            <a:ext cx="836317" cy="643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43703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426917" y="1181100"/>
            <a:ext cx="2917978" cy="369332"/>
          </a:xfrm>
          <a:prstGeom prst="rect">
            <a:avLst/>
          </a:prstGeom>
          <a:noFill/>
        </p:spPr>
        <p:txBody>
          <a:bodyPr wrap="none" rtlCol="0">
            <a:spAutoFit/>
          </a:bodyPr>
          <a:lstStyle/>
          <a:p>
            <a:r>
              <a:rPr lang="en-US" dirty="0" smtClean="0">
                <a:latin typeface="YaleAdmin-WebSmallCap" pitchFamily="2" charset="0"/>
              </a:rPr>
              <a:t>Flexure-Base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96024" cy="769441"/>
          </a:xfrm>
          <a:prstGeom prst="rect">
            <a:avLst/>
          </a:prstGeom>
          <a:noFill/>
        </p:spPr>
        <p:txBody>
          <a:bodyPr wrap="none" rtlCol="0">
            <a:spAutoFit/>
          </a:bodyPr>
          <a:lstStyle/>
          <a:p>
            <a:r>
              <a:rPr lang="en-US" sz="4400" dirty="0" smtClean="0">
                <a:latin typeface="YaleDesign-WebSmallCap" pitchFamily="2" charset="0"/>
              </a:rPr>
              <a:t>16</a:t>
            </a:r>
            <a:endParaRPr lang="en-US" sz="4400" dirty="0">
              <a:latin typeface="YaleDesign-WebSmallCap" pitchFamily="2" charset="0"/>
            </a:endParaRPr>
          </a:p>
        </p:txBody>
      </p:sp>
      <p:sp>
        <p:nvSpPr>
          <p:cNvPr id="15" name="TextBox 14"/>
          <p:cNvSpPr txBox="1"/>
          <p:nvPr/>
        </p:nvSpPr>
        <p:spPr>
          <a:xfrm>
            <a:off x="255281" y="8908018"/>
            <a:ext cx="5840719" cy="738664"/>
          </a:xfrm>
          <a:prstGeom prst="rect">
            <a:avLst/>
          </a:prstGeom>
          <a:noFill/>
        </p:spPr>
        <p:txBody>
          <a:bodyPr wrap="square" rtlCol="0">
            <a:spAutoFit/>
          </a:bodyPr>
          <a:lstStyle/>
          <a:p>
            <a:pPr algn="just"/>
            <a:r>
              <a:rPr lang="en-US" sz="1400" dirty="0" smtClean="0"/>
              <a:t>Use socket cap screws and standoffs to fully assemble the top flexure-base sub-assembly. Plates </a:t>
            </a:r>
            <a:r>
              <a:rPr lang="en-US" sz="1400" i="1" dirty="0" smtClean="0"/>
              <a:t>a1_flexure.stl</a:t>
            </a:r>
            <a:r>
              <a:rPr lang="en-US" sz="1400" dirty="0" smtClean="0"/>
              <a:t> and </a:t>
            </a:r>
            <a:r>
              <a:rPr lang="en-US" sz="1400" i="1" dirty="0" smtClean="0"/>
              <a:t>a2.stl</a:t>
            </a:r>
            <a:r>
              <a:rPr lang="en-US" sz="1400" dirty="0" smtClean="0"/>
              <a:t> should sandwich and immobilize the finger bases</a:t>
            </a:r>
            <a:endParaRPr lang="en-US" sz="1400" i="1" dirty="0"/>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306" y="1612344"/>
            <a:ext cx="3527235" cy="3660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229" y="5213088"/>
            <a:ext cx="3613387" cy="3125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535" y="5410643"/>
            <a:ext cx="3292686" cy="2730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2" name="Table 11"/>
          <p:cNvGraphicFramePr>
            <a:graphicFrameLocks noGrp="1"/>
          </p:cNvGraphicFramePr>
          <p:nvPr>
            <p:extLst>
              <p:ext uri="{D42A27DB-BD31-4B8C-83A1-F6EECF244321}">
                <p14:modId xmlns:p14="http://schemas.microsoft.com/office/powerpoint/2010/main" val="917663242"/>
              </p:ext>
            </p:extLst>
          </p:nvPr>
        </p:nvGraphicFramePr>
        <p:xfrm>
          <a:off x="274320" y="1645920"/>
          <a:ext cx="3429000" cy="293116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 from step 15</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i="1" dirty="0" smtClean="0"/>
                        <a:t>a2.stl</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Female standoffs S1 (x4)</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8-32 Socket Cap Screws (x4)</a:t>
                      </a:r>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51933" y="2030286"/>
            <a:ext cx="900892" cy="547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51000" y="2724150"/>
            <a:ext cx="774203"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94749" y="3358046"/>
            <a:ext cx="1181901" cy="4675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60495" y="4033173"/>
            <a:ext cx="555212" cy="37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24477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426917" y="1181100"/>
            <a:ext cx="2917978" cy="369332"/>
          </a:xfrm>
          <a:prstGeom prst="rect">
            <a:avLst/>
          </a:prstGeom>
          <a:noFill/>
        </p:spPr>
        <p:txBody>
          <a:bodyPr wrap="none" rtlCol="0">
            <a:spAutoFit/>
          </a:bodyPr>
          <a:lstStyle/>
          <a:p>
            <a:r>
              <a:rPr lang="en-US" dirty="0" smtClean="0">
                <a:latin typeface="YaleAdmin-WebSmallCap" pitchFamily="2" charset="0"/>
              </a:rPr>
              <a:t>Flexure-Base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31135" cy="769441"/>
          </a:xfrm>
          <a:prstGeom prst="rect">
            <a:avLst/>
          </a:prstGeom>
          <a:noFill/>
        </p:spPr>
        <p:txBody>
          <a:bodyPr wrap="none" rtlCol="0">
            <a:spAutoFit/>
          </a:bodyPr>
          <a:lstStyle/>
          <a:p>
            <a:r>
              <a:rPr lang="en-US" sz="4400" dirty="0" smtClean="0">
                <a:latin typeface="YaleDesign-WebSmallCap" pitchFamily="2" charset="0"/>
              </a:rPr>
              <a:t>17</a:t>
            </a:r>
            <a:endParaRPr lang="en-US" sz="4400" dirty="0">
              <a:latin typeface="YaleDesign-WebSmallCap" pitchFamily="2" charset="0"/>
            </a:endParaRPr>
          </a:p>
        </p:txBody>
      </p:sp>
      <p:sp>
        <p:nvSpPr>
          <p:cNvPr id="15" name="TextBox 14"/>
          <p:cNvSpPr txBox="1"/>
          <p:nvPr/>
        </p:nvSpPr>
        <p:spPr>
          <a:xfrm>
            <a:off x="255281" y="7960488"/>
            <a:ext cx="5840719" cy="1815882"/>
          </a:xfrm>
          <a:prstGeom prst="rect">
            <a:avLst/>
          </a:prstGeom>
          <a:noFill/>
        </p:spPr>
        <p:txBody>
          <a:bodyPr wrap="square" rtlCol="0">
            <a:spAutoFit/>
          </a:bodyPr>
          <a:lstStyle/>
          <a:p>
            <a:pPr algn="just"/>
            <a:r>
              <a:rPr lang="en-US" sz="1400" dirty="0" smtClean="0"/>
              <a:t>Each tendon runs from the back of the fingertip, down through the finger base, across the differential block from step 13, and back up through to the tip of the finger on the same side.</a:t>
            </a:r>
          </a:p>
          <a:p>
            <a:pPr algn="just"/>
            <a:endParaRPr lang="en-US" sz="1400" dirty="0"/>
          </a:p>
          <a:p>
            <a:pPr algn="just"/>
            <a:r>
              <a:rPr lang="en-US" sz="1400" dirty="0" smtClean="0"/>
              <a:t>Use tendon to affix differential sub-assembly blocks to the sub-assembly made in the last step. Tendon length should be set such that it is taut when the fingers are at rest. Tendon tied off to small nut at back of finger.</a:t>
            </a:r>
            <a:endParaRPr lang="en-US" sz="1400" i="1" dirty="0"/>
          </a:p>
        </p:txBody>
      </p:sp>
      <p:grpSp>
        <p:nvGrpSpPr>
          <p:cNvPr id="25" name="Group 24"/>
          <p:cNvGrpSpPr/>
          <p:nvPr/>
        </p:nvGrpSpPr>
        <p:grpSpPr>
          <a:xfrm>
            <a:off x="3873575" y="1550432"/>
            <a:ext cx="3675918" cy="2983506"/>
            <a:chOff x="124866" y="2302716"/>
            <a:chExt cx="4362524" cy="3540781"/>
          </a:xfrm>
        </p:grpSpPr>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866" y="2302716"/>
              <a:ext cx="4362524" cy="3540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Connector 4"/>
            <p:cNvCxnSpPr/>
            <p:nvPr/>
          </p:nvCxnSpPr>
          <p:spPr>
            <a:xfrm flipH="1" flipV="1">
              <a:off x="1466491" y="4073107"/>
              <a:ext cx="8626" cy="1016478"/>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1475117" y="4822166"/>
              <a:ext cx="457200" cy="267419"/>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1938068" y="4520242"/>
              <a:ext cx="0" cy="30192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1627517" y="3873261"/>
              <a:ext cx="598098" cy="8626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050875" y="3792747"/>
              <a:ext cx="227163"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041585" y="3620219"/>
              <a:ext cx="529087" cy="6326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3404558" y="3551233"/>
              <a:ext cx="269439" cy="4742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31" name="Group 8"/>
          <p:cNvGrpSpPr>
            <a:grpSpLocks/>
          </p:cNvGrpSpPr>
          <p:nvPr/>
        </p:nvGrpSpPr>
        <p:grpSpPr bwMode="auto">
          <a:xfrm>
            <a:off x="3796736" y="4800175"/>
            <a:ext cx="3829596" cy="2050875"/>
            <a:chOff x="0" y="1776413"/>
            <a:chExt cx="8990013" cy="4814887"/>
          </a:xfrm>
        </p:grpSpPr>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776413"/>
              <a:ext cx="8990013" cy="4122737"/>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33" name="Oval 32"/>
            <p:cNvSpPr/>
            <p:nvPr/>
          </p:nvSpPr>
          <p:spPr>
            <a:xfrm>
              <a:off x="7158934" y="3233265"/>
              <a:ext cx="115528" cy="115536"/>
            </a:xfrm>
            <a:prstGeom prst="ellipse">
              <a:avLst/>
            </a:prstGeom>
            <a:solidFill>
              <a:schemeClr val="tx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6" name="Straight Connector 35"/>
            <p:cNvCxnSpPr/>
            <p:nvPr/>
          </p:nvCxnSpPr>
          <p:spPr>
            <a:xfrm>
              <a:off x="458379" y="4735249"/>
              <a:ext cx="7453" cy="1856051"/>
            </a:xfrm>
            <a:prstGeom prst="line">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41606" y="4269374"/>
              <a:ext cx="2407429" cy="16398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3708036" y="4112840"/>
              <a:ext cx="1658370" cy="43978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5459572" y="3598512"/>
              <a:ext cx="223600" cy="41369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5683172" y="3233265"/>
              <a:ext cx="898129" cy="36524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endCxn id="33" idx="2"/>
            </p:cNvCxnSpPr>
            <p:nvPr/>
          </p:nvCxnSpPr>
          <p:spPr>
            <a:xfrm>
              <a:off x="6585026" y="3233265"/>
              <a:ext cx="573907" cy="55904"/>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163942" y="4269374"/>
              <a:ext cx="465835" cy="28325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3" name="Arc 42"/>
            <p:cNvSpPr/>
            <p:nvPr/>
          </p:nvSpPr>
          <p:spPr>
            <a:xfrm flipH="1">
              <a:off x="447201" y="4403546"/>
              <a:ext cx="812414" cy="808760"/>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graphicFrame>
        <p:nvGraphicFramePr>
          <p:cNvPr id="30" name="Table 29"/>
          <p:cNvGraphicFramePr>
            <a:graphicFrameLocks noGrp="1"/>
          </p:cNvGraphicFramePr>
          <p:nvPr>
            <p:extLst>
              <p:ext uri="{D42A27DB-BD31-4B8C-83A1-F6EECF244321}">
                <p14:modId xmlns:p14="http://schemas.microsoft.com/office/powerpoint/2010/main" val="656444480"/>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 from step 16</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i="0" dirty="0" smtClean="0"/>
                        <a:t>Sub-assembly from step 13 (x2)</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Spectra Tendon ~8in</a:t>
                      </a:r>
                      <a:r>
                        <a:rPr lang="en-US" sz="1200" baseline="0" dirty="0" smtClean="0"/>
                        <a:t> (200mm) (x2)</a:t>
                      </a: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3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05100" y="2009776"/>
            <a:ext cx="745239" cy="644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75465" y="2656143"/>
            <a:ext cx="604507" cy="504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 name="Picture 7" descr="http://ecx.images-amazon.com/images/I/51VoEMZil0L.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39442" y="3312507"/>
            <a:ext cx="724361" cy="601220"/>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7389" y="5927812"/>
            <a:ext cx="3096770" cy="1730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389" y="4185798"/>
            <a:ext cx="3086414" cy="1748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35222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713519" y="1181100"/>
            <a:ext cx="2203039" cy="369332"/>
          </a:xfrm>
          <a:prstGeom prst="rect">
            <a:avLst/>
          </a:prstGeom>
          <a:noFill/>
        </p:spPr>
        <p:txBody>
          <a:bodyPr wrap="none" rtlCol="0">
            <a:spAutoFit/>
          </a:bodyPr>
          <a:lstStyle/>
          <a:p>
            <a:r>
              <a:rPr lang="en-US" dirty="0" smtClean="0">
                <a:latin typeface="YaleAdmin-WebSmallCap" pitchFamily="2" charset="0"/>
              </a:rPr>
              <a:t>Pivot-Base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68773" cy="769441"/>
          </a:xfrm>
          <a:prstGeom prst="rect">
            <a:avLst/>
          </a:prstGeom>
          <a:noFill/>
        </p:spPr>
        <p:txBody>
          <a:bodyPr wrap="none" rtlCol="0">
            <a:spAutoFit/>
          </a:bodyPr>
          <a:lstStyle/>
          <a:p>
            <a:r>
              <a:rPr lang="en-US" sz="4400" dirty="0" smtClean="0">
                <a:latin typeface="YaleDesign-WebSmallCap" pitchFamily="2" charset="0"/>
              </a:rPr>
              <a:t>18</a:t>
            </a:r>
            <a:endParaRPr lang="en-US" sz="4400" dirty="0">
              <a:latin typeface="YaleDesign-WebSmallCap" pitchFamily="2" charset="0"/>
            </a:endParaRPr>
          </a:p>
        </p:txBody>
      </p:sp>
      <p:sp>
        <p:nvSpPr>
          <p:cNvPr id="15" name="TextBox 14"/>
          <p:cNvSpPr txBox="1"/>
          <p:nvPr/>
        </p:nvSpPr>
        <p:spPr>
          <a:xfrm>
            <a:off x="341006" y="9277350"/>
            <a:ext cx="5840719" cy="307777"/>
          </a:xfrm>
          <a:prstGeom prst="rect">
            <a:avLst/>
          </a:prstGeom>
          <a:noFill/>
        </p:spPr>
        <p:txBody>
          <a:bodyPr wrap="square" rtlCol="0">
            <a:spAutoFit/>
          </a:bodyPr>
          <a:lstStyle/>
          <a:p>
            <a:pPr algn="just"/>
            <a:r>
              <a:rPr lang="en-US" sz="1400" dirty="0" smtClean="0"/>
              <a:t>Assemble re-routing pins to fingers as shown in figures above.</a:t>
            </a:r>
            <a:endParaRPr lang="en-US" sz="1400"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5988" y="1641758"/>
            <a:ext cx="3884279" cy="3310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9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2005" y="4951967"/>
            <a:ext cx="3906122" cy="3502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995406595"/>
              </p:ext>
            </p:extLst>
          </p:nvPr>
        </p:nvGraphicFramePr>
        <p:xfrm>
          <a:off x="274320" y="1645920"/>
          <a:ext cx="3429000" cy="165100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Pivot-base Finger (x4)</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dirty="0" smtClean="0"/>
                        <a:t>L5/8” pin J2 (x8)</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75597" y="2017809"/>
            <a:ext cx="669272" cy="534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6397" y="2719184"/>
            <a:ext cx="747713" cy="468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86905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713519" y="1181100"/>
            <a:ext cx="2203039" cy="369332"/>
          </a:xfrm>
          <a:prstGeom prst="rect">
            <a:avLst/>
          </a:prstGeom>
          <a:noFill/>
        </p:spPr>
        <p:txBody>
          <a:bodyPr wrap="none" rtlCol="0">
            <a:spAutoFit/>
          </a:bodyPr>
          <a:lstStyle/>
          <a:p>
            <a:r>
              <a:rPr lang="en-US" dirty="0" smtClean="0">
                <a:latin typeface="YaleAdmin-WebSmallCap" pitchFamily="2" charset="0"/>
              </a:rPr>
              <a:t>Pivot-Base Fingers</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97627" cy="769441"/>
          </a:xfrm>
          <a:prstGeom prst="rect">
            <a:avLst/>
          </a:prstGeom>
          <a:noFill/>
        </p:spPr>
        <p:txBody>
          <a:bodyPr wrap="none" rtlCol="0">
            <a:spAutoFit/>
          </a:bodyPr>
          <a:lstStyle/>
          <a:p>
            <a:r>
              <a:rPr lang="en-US" sz="4400" dirty="0" smtClean="0">
                <a:latin typeface="YaleDesign-WebSmallCap" pitchFamily="2" charset="0"/>
              </a:rPr>
              <a:t>19</a:t>
            </a:r>
            <a:endParaRPr lang="en-US" sz="4400" dirty="0">
              <a:latin typeface="YaleDesign-WebSmallCap" pitchFamily="2" charset="0"/>
            </a:endParaRPr>
          </a:p>
        </p:txBody>
      </p:sp>
      <p:sp>
        <p:nvSpPr>
          <p:cNvPr id="15" name="TextBox 14"/>
          <p:cNvSpPr txBox="1"/>
          <p:nvPr/>
        </p:nvSpPr>
        <p:spPr>
          <a:xfrm>
            <a:off x="255281" y="8924778"/>
            <a:ext cx="5840719" cy="738664"/>
          </a:xfrm>
          <a:prstGeom prst="rect">
            <a:avLst/>
          </a:prstGeom>
          <a:noFill/>
        </p:spPr>
        <p:txBody>
          <a:bodyPr wrap="square" rtlCol="0">
            <a:spAutoFit/>
          </a:bodyPr>
          <a:lstStyle/>
          <a:p>
            <a:pPr algn="just"/>
            <a:r>
              <a:rPr lang="en-US" sz="1400" dirty="0" smtClean="0"/>
              <a:t>Assemble pivot base sub-assembly as shown. Use shim when press-fitting the pin and pulley to ensure that the pulley spins freely after assembly.</a:t>
            </a:r>
            <a:endParaRPr lang="en-US" sz="1400" dirty="0"/>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5054" y="1785237"/>
            <a:ext cx="3077992" cy="259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0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8193" y="5099775"/>
            <a:ext cx="2693690" cy="2918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2862001098"/>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1" dirty="0" smtClean="0"/>
                        <a:t>c1.stl</a:t>
                      </a:r>
                      <a:r>
                        <a:rPr lang="en-US" sz="1200" i="0" dirty="0" smtClean="0"/>
                        <a:t> (x2)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dirty="0" smtClean="0"/>
                        <a:t>Pulley P1 (x2)</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L5/8” pin J2 (x2)</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6397" y="3395459"/>
            <a:ext cx="747713" cy="468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94043" y="2750018"/>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03121" y="2009773"/>
            <a:ext cx="534264" cy="561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59120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4" name="TextBox 3"/>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728084" cy="769441"/>
          </a:xfrm>
          <a:prstGeom prst="rect">
            <a:avLst/>
          </a:prstGeom>
          <a:noFill/>
        </p:spPr>
        <p:txBody>
          <a:bodyPr wrap="none" rtlCol="0">
            <a:spAutoFit/>
          </a:bodyPr>
          <a:lstStyle/>
          <a:p>
            <a:r>
              <a:rPr lang="en-US" sz="4400" dirty="0" smtClean="0">
                <a:latin typeface="YaleDesign-WebSmallCap" pitchFamily="2" charset="0"/>
              </a:rPr>
              <a:t>20</a:t>
            </a:r>
            <a:endParaRPr lang="en-US" sz="4400" dirty="0">
              <a:latin typeface="YaleDesign-WebSmallCap" pitchFamily="2" charset="0"/>
            </a:endParaRPr>
          </a:p>
        </p:txBody>
      </p:sp>
      <p:sp>
        <p:nvSpPr>
          <p:cNvPr id="15" name="TextBox 14"/>
          <p:cNvSpPr txBox="1"/>
          <p:nvPr/>
        </p:nvSpPr>
        <p:spPr>
          <a:xfrm>
            <a:off x="255281" y="9050986"/>
            <a:ext cx="5840719" cy="738664"/>
          </a:xfrm>
          <a:prstGeom prst="rect">
            <a:avLst/>
          </a:prstGeom>
          <a:noFill/>
        </p:spPr>
        <p:txBody>
          <a:bodyPr wrap="square" rtlCol="0">
            <a:spAutoFit/>
          </a:bodyPr>
          <a:lstStyle/>
          <a:p>
            <a:pPr algn="just"/>
            <a:r>
              <a:rPr lang="en-US" sz="1400" dirty="0" smtClean="0"/>
              <a:t>Assemble top pivot base plate as shown above. The bottoms of the finger pivot bases should fit flush with the top plate. The interior sides of </a:t>
            </a:r>
            <a:r>
              <a:rPr lang="en-US" sz="1400" i="1" dirty="0" smtClean="0"/>
              <a:t>a1_pivot</a:t>
            </a:r>
            <a:r>
              <a:rPr lang="en-US" sz="1400" dirty="0" smtClean="0"/>
              <a:t>.stl may need to be filed down for a proper fit.</a:t>
            </a:r>
            <a:endParaRPr lang="en-US" sz="1400" dirty="0"/>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9400" y="1550432"/>
            <a:ext cx="3724926" cy="2999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7949" y="5028781"/>
            <a:ext cx="3500828" cy="2479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06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727" y="4782613"/>
            <a:ext cx="3304228" cy="2748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4217317236"/>
              </p:ext>
            </p:extLst>
          </p:nvPr>
        </p:nvGraphicFramePr>
        <p:xfrm>
          <a:off x="274320" y="1645920"/>
          <a:ext cx="3429000" cy="165100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 from step 19 (x4)</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i="1" dirty="0" smtClean="0"/>
                        <a:t>a1_pivot.stl</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23175" y="2013908"/>
            <a:ext cx="567559" cy="614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18269" y="2628900"/>
            <a:ext cx="969686" cy="655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91134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33507" cy="769441"/>
          </a:xfrm>
          <a:prstGeom prst="rect">
            <a:avLst/>
          </a:prstGeom>
          <a:noFill/>
        </p:spPr>
        <p:txBody>
          <a:bodyPr wrap="none" rtlCol="0">
            <a:spAutoFit/>
          </a:bodyPr>
          <a:lstStyle/>
          <a:p>
            <a:r>
              <a:rPr lang="en-US" sz="4400" dirty="0" smtClean="0">
                <a:latin typeface="YaleDesign-WebSmallCap" pitchFamily="2" charset="0"/>
              </a:rPr>
              <a:t>21</a:t>
            </a:r>
            <a:endParaRPr lang="en-US" sz="4400" dirty="0">
              <a:latin typeface="YaleDesign-WebSmallCap" pitchFamily="2" charset="0"/>
            </a:endParaRPr>
          </a:p>
        </p:txBody>
      </p:sp>
      <p:sp>
        <p:nvSpPr>
          <p:cNvPr id="15" name="TextBox 14"/>
          <p:cNvSpPr txBox="1"/>
          <p:nvPr/>
        </p:nvSpPr>
        <p:spPr>
          <a:xfrm>
            <a:off x="255281" y="8061632"/>
            <a:ext cx="5840719" cy="1600438"/>
          </a:xfrm>
          <a:prstGeom prst="rect">
            <a:avLst/>
          </a:prstGeom>
          <a:noFill/>
        </p:spPr>
        <p:txBody>
          <a:bodyPr wrap="square" rtlCol="0">
            <a:spAutoFit/>
          </a:bodyPr>
          <a:lstStyle/>
          <a:p>
            <a:pPr algn="just"/>
            <a:r>
              <a:rPr lang="en-US" sz="1400" dirty="0" smtClean="0"/>
              <a:t>Assemble fingers onto top plate as shown above. Ends of torsion spring align with opening on finger and slot in finger base. It’s easiest to align/position the spring first and then press the joint pin J3 through the pivot base </a:t>
            </a:r>
            <a:r>
              <a:rPr lang="en-US" sz="1400" i="1" dirty="0" smtClean="0"/>
              <a:t>c1.stl</a:t>
            </a:r>
            <a:r>
              <a:rPr lang="en-US" sz="1400" dirty="0" smtClean="0"/>
              <a:t> and the finger base. </a:t>
            </a:r>
          </a:p>
          <a:p>
            <a:pPr algn="just"/>
            <a:endParaRPr lang="en-US" sz="1400" dirty="0"/>
          </a:p>
          <a:p>
            <a:pPr algn="just"/>
            <a:r>
              <a:rPr lang="en-US" sz="1400" dirty="0" smtClean="0"/>
              <a:t>Cut off excess torsion spring ends when done. Ensure that the fingers rotate without friction.</a:t>
            </a:r>
            <a:endParaRPr lang="en-US" sz="1400" i="1" dirty="0"/>
          </a:p>
        </p:txBody>
      </p:sp>
      <p:pic>
        <p:nvPicPr>
          <p:cNvPr id="460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481" y="4943475"/>
            <a:ext cx="2541026" cy="299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644266"/>
            <a:ext cx="2772664" cy="2080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3724284"/>
            <a:ext cx="2772664" cy="2080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5804302"/>
            <a:ext cx="2763139" cy="2072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3826750033"/>
              </p:ext>
            </p:extLst>
          </p:nvPr>
        </p:nvGraphicFramePr>
        <p:xfrm>
          <a:off x="274320" y="1645920"/>
          <a:ext cx="3429000" cy="293116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 from step 20 </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i="0" dirty="0" smtClean="0"/>
                        <a:t>Pivot-base</a:t>
                      </a:r>
                      <a:r>
                        <a:rPr lang="en-US" sz="1200" i="0" baseline="0" dirty="0" smtClean="0"/>
                        <a:t> finger s</a:t>
                      </a:r>
                      <a:r>
                        <a:rPr lang="en-US" sz="1200" i="0" dirty="0" smtClean="0"/>
                        <a:t>ub-assemblies</a:t>
                      </a:r>
                      <a:r>
                        <a:rPr lang="en-US" sz="1200" i="0" baseline="0" dirty="0" smtClean="0"/>
                        <a:t> from step 18</a:t>
                      </a:r>
                      <a:endParaRPr lang="en-US" sz="1200" i="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dk1"/>
                          </a:solidFill>
                          <a:effectLst/>
                          <a:latin typeface="+mn-lt"/>
                          <a:ea typeface="+mn-ea"/>
                          <a:cs typeface="+mn-cs"/>
                        </a:rPr>
                        <a:t>L1” pin J3 (x4)</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Torsion Spring (x4)</a:t>
                      </a:r>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9724" y="2056981"/>
            <a:ext cx="815001" cy="577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24" y="2618061"/>
            <a:ext cx="750236" cy="672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83354" y="3312658"/>
            <a:ext cx="1047740" cy="582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83354" y="3981450"/>
            <a:ext cx="1051719" cy="50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58738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65567" cy="769441"/>
          </a:xfrm>
          <a:prstGeom prst="rect">
            <a:avLst/>
          </a:prstGeom>
          <a:noFill/>
        </p:spPr>
        <p:txBody>
          <a:bodyPr wrap="none" rtlCol="0">
            <a:spAutoFit/>
          </a:bodyPr>
          <a:lstStyle/>
          <a:p>
            <a:r>
              <a:rPr lang="en-US" sz="4400" dirty="0" smtClean="0">
                <a:latin typeface="YaleDesign-WebSmallCap" pitchFamily="2" charset="0"/>
              </a:rPr>
              <a:t>22</a:t>
            </a:r>
            <a:endParaRPr lang="en-US" sz="4400" dirty="0">
              <a:latin typeface="YaleDesign-WebSmallCap" pitchFamily="2" charset="0"/>
            </a:endParaRPr>
          </a:p>
        </p:txBody>
      </p:sp>
      <p:sp>
        <p:nvSpPr>
          <p:cNvPr id="15" name="TextBox 14"/>
          <p:cNvSpPr txBox="1"/>
          <p:nvPr/>
        </p:nvSpPr>
        <p:spPr>
          <a:xfrm>
            <a:off x="255281" y="8908018"/>
            <a:ext cx="5840719" cy="738664"/>
          </a:xfrm>
          <a:prstGeom prst="rect">
            <a:avLst/>
          </a:prstGeom>
          <a:noFill/>
        </p:spPr>
        <p:txBody>
          <a:bodyPr wrap="square" rtlCol="0">
            <a:spAutoFit/>
          </a:bodyPr>
          <a:lstStyle/>
          <a:p>
            <a:pPr algn="just"/>
            <a:r>
              <a:rPr lang="en-US" sz="1400" dirty="0" smtClean="0"/>
              <a:t>Use socket cap screws and standoffs to fully assemble the top flexure-base sub-assembly. Plates </a:t>
            </a:r>
            <a:r>
              <a:rPr lang="en-US" sz="1400" i="1" dirty="0" smtClean="0"/>
              <a:t>a1_pivot.stl</a:t>
            </a:r>
            <a:r>
              <a:rPr lang="en-US" sz="1400" dirty="0" smtClean="0"/>
              <a:t> and </a:t>
            </a:r>
            <a:r>
              <a:rPr lang="en-US" sz="1400" i="1" dirty="0" smtClean="0"/>
              <a:t>a2.stl</a:t>
            </a:r>
            <a:r>
              <a:rPr lang="en-US" sz="1400" dirty="0" smtClean="0"/>
              <a:t> should sandwich and immobilize the finger bases</a:t>
            </a:r>
            <a:endParaRPr lang="en-US" sz="1400" i="1" dirty="0"/>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066" y="5534025"/>
            <a:ext cx="2907574" cy="2181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8128" y="1661413"/>
            <a:ext cx="3843338" cy="3052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10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9934" y="5081588"/>
            <a:ext cx="4161532"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4094994045"/>
              </p:ext>
            </p:extLst>
          </p:nvPr>
        </p:nvGraphicFramePr>
        <p:xfrm>
          <a:off x="274320" y="1645920"/>
          <a:ext cx="3429000" cy="293116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 from step 21</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i="1" dirty="0" smtClean="0"/>
                        <a:t>a2.stl</a:t>
                      </a:r>
                    </a:p>
                    <a:p>
                      <a:endParaRPr lang="en-US" sz="1200" i="1" dirty="0" smtClean="0"/>
                    </a:p>
                    <a:p>
                      <a:endParaRPr lang="en-US" sz="1200" i="1" dirty="0"/>
                    </a:p>
                  </a:txBody>
                  <a:tcPr/>
                </a:tc>
                <a:tc>
                  <a:txBody>
                    <a:bodyPr/>
                    <a:lstStyle/>
                    <a:p>
                      <a:endParaRPr lang="en-US" sz="1200" dirty="0"/>
                    </a:p>
                  </a:txBody>
                  <a:tcPr>
                    <a:solidFill>
                      <a:schemeClr val="bg1"/>
                    </a:solidFill>
                  </a:tcPr>
                </a:tc>
              </a:tr>
              <a:tr h="370840">
                <a:tc>
                  <a:txBody>
                    <a:bodyPr/>
                    <a:lstStyle/>
                    <a:p>
                      <a:r>
                        <a:rPr lang="en-US" sz="1200" dirty="0" smtClean="0"/>
                        <a:t>Female standoffs S1 (x4)</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8-32 Socket Cap Screws (x4)</a:t>
                      </a:r>
                    </a:p>
                    <a:p>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94749" y="3358046"/>
            <a:ext cx="1181901" cy="4675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60495" y="4033173"/>
            <a:ext cx="555212" cy="37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51000" y="2724150"/>
            <a:ext cx="774203"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52700" y="2049953"/>
            <a:ext cx="1123950" cy="526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62759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a:t>
            </a:r>
            <a:r>
              <a:rPr lang="en-US" dirty="0"/>
              <a:t>2</a:t>
            </a:r>
            <a:r>
              <a:rPr lang="en-US" dirty="0" smtClean="0"/>
              <a:t>/3 (Flexure 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495446834"/>
              </p:ext>
            </p:extLst>
          </p:nvPr>
        </p:nvGraphicFramePr>
        <p:xfrm>
          <a:off x="466725" y="1285876"/>
          <a:ext cx="6838953" cy="5155339"/>
        </p:xfrm>
        <a:graphic>
          <a:graphicData uri="http://schemas.openxmlformats.org/drawingml/2006/table">
            <a:tbl>
              <a:tblPr firstRow="1" bandRow="1">
                <a:tableStyleId>{5C22544A-7EE6-4342-B048-85BDC9FD1C3A}</a:tableStyleId>
              </a:tblPr>
              <a:tblGrid>
                <a:gridCol w="1948652"/>
                <a:gridCol w="756448"/>
                <a:gridCol w="1177273"/>
                <a:gridCol w="1478290"/>
                <a:gridCol w="1478290"/>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r>
                        <a:rPr lang="en-US" sz="1200" dirty="0" smtClean="0"/>
                        <a:t>Preview</a:t>
                      </a:r>
                      <a:endParaRPr lang="en-US" sz="1200" dirty="0"/>
                    </a:p>
                  </a:txBody>
                  <a:tcPr/>
                </a:tc>
              </a:tr>
              <a:tr h="307766">
                <a:tc>
                  <a:txBody>
                    <a:bodyPr/>
                    <a:lstStyle/>
                    <a:p>
                      <a:r>
                        <a:rPr lang="en-US" sz="1200" dirty="0" err="1" smtClean="0"/>
                        <a:t>finger_flexure_print.stl</a:t>
                      </a:r>
                      <a:endParaRPr lang="en-US" sz="1200" dirty="0" smtClean="0"/>
                    </a:p>
                    <a:p>
                      <a:endParaRPr lang="en-US" sz="1200" dirty="0" smtClean="0"/>
                    </a:p>
                    <a:p>
                      <a:endParaRPr lang="en-US" sz="1200" dirty="0"/>
                    </a:p>
                  </a:txBody>
                  <a:tcPr/>
                </a:tc>
                <a:tc>
                  <a:txBody>
                    <a:bodyPr/>
                    <a:lstStyle/>
                    <a:p>
                      <a:r>
                        <a:rPr lang="en-US" sz="1200" dirty="0" smtClean="0"/>
                        <a:t>4</a:t>
                      </a:r>
                      <a:endParaRPr lang="en-US" sz="1200" dirty="0"/>
                    </a:p>
                  </a:txBody>
                  <a:tcPr/>
                </a:tc>
                <a:tc>
                  <a:txBody>
                    <a:bodyPr/>
                    <a:lstStyle/>
                    <a:p>
                      <a:r>
                        <a:rPr lang="en-US" sz="1200" dirty="0" smtClean="0"/>
                        <a:t>Finger Molds –</a:t>
                      </a:r>
                      <a:r>
                        <a:rPr lang="en-US" sz="1200" baseline="0" dirty="0" smtClean="0"/>
                        <a:t> Breakaway</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finger_ff_A.stl</a:t>
                      </a:r>
                      <a:r>
                        <a:rPr lang="en-US" sz="1200" dirty="0" smtClean="0"/>
                        <a:t>, </a:t>
                      </a:r>
                      <a:r>
                        <a:rPr lang="en-US" sz="1200" dirty="0" err="1" smtClean="0"/>
                        <a:t>finger_ff_B.stl</a:t>
                      </a:r>
                      <a:r>
                        <a:rPr lang="en-US" sz="1200" dirty="0" smtClean="0"/>
                        <a:t>, </a:t>
                      </a:r>
                      <a:r>
                        <a:rPr lang="en-US" sz="1200" dirty="0" err="1" smtClean="0"/>
                        <a:t>finger_ff_C.stl</a:t>
                      </a:r>
                      <a:r>
                        <a:rPr lang="en-US" sz="1200" dirty="0" smtClean="0"/>
                        <a:t>, </a:t>
                      </a:r>
                    </a:p>
                    <a:p>
                      <a:r>
                        <a:rPr lang="en-US" sz="1200" dirty="0" err="1" smtClean="0"/>
                        <a:t>shell_ff_A.stl</a:t>
                      </a:r>
                      <a:r>
                        <a:rPr lang="en-US" sz="1200" dirty="0" smtClean="0"/>
                        <a:t>, </a:t>
                      </a:r>
                      <a:r>
                        <a:rPr lang="en-US" sz="1200" dirty="0" err="1" smtClean="0"/>
                        <a:t>shell_ff_B.stl</a:t>
                      </a:r>
                      <a:r>
                        <a:rPr lang="en-US" sz="1200" dirty="0" smtClean="0"/>
                        <a:t>, </a:t>
                      </a:r>
                      <a:r>
                        <a:rPr lang="en-US" sz="1200" dirty="0" err="1" smtClean="0"/>
                        <a:t>shell_ff_C.stl</a:t>
                      </a:r>
                      <a:endParaRPr lang="en-US" sz="1200" dirty="0" smtClean="0"/>
                    </a:p>
                    <a:p>
                      <a:endParaRPr lang="en-US" sz="1200" dirty="0" smtClean="0"/>
                    </a:p>
                    <a:p>
                      <a:endParaRPr lang="en-US" sz="1200" dirty="0"/>
                    </a:p>
                  </a:txBody>
                  <a:tcPr/>
                </a:tc>
                <a:tc>
                  <a:txBody>
                    <a:bodyPr/>
                    <a:lstStyle/>
                    <a:p>
                      <a:r>
                        <a:rPr lang="en-US" sz="1200" dirty="0" smtClean="0"/>
                        <a:t>4</a:t>
                      </a:r>
                      <a:endParaRPr lang="en-US" sz="1200" dirty="0"/>
                    </a:p>
                  </a:txBody>
                  <a:tcPr/>
                </a:tc>
                <a:tc>
                  <a:txBody>
                    <a:bodyPr/>
                    <a:lstStyle/>
                    <a:p>
                      <a:r>
                        <a:rPr lang="en-US" sz="1200" dirty="0" smtClean="0"/>
                        <a:t>Finger Molds – Multi Part</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Robotis</a:t>
                      </a:r>
                      <a:r>
                        <a:rPr lang="en-US" sz="1200" dirty="0" smtClean="0"/>
                        <a:t> MX-64 </a:t>
                      </a:r>
                      <a:r>
                        <a:rPr lang="en-US" sz="1200" dirty="0" err="1" smtClean="0"/>
                        <a:t>Dynamixel</a:t>
                      </a:r>
                      <a:endParaRPr lang="en-US" sz="1200" dirty="0" smtClean="0"/>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Actuator</a:t>
                      </a:r>
                      <a:endParaRPr lang="en-US" sz="1200" dirty="0"/>
                    </a:p>
                  </a:txBody>
                  <a:tcPr/>
                </a:tc>
                <a:tc>
                  <a:txBody>
                    <a:bodyPr/>
                    <a:lstStyle/>
                    <a:p>
                      <a:r>
                        <a:rPr lang="en-US" sz="1200" dirty="0" err="1" smtClean="0"/>
                        <a:t>Robotis</a:t>
                      </a:r>
                      <a:r>
                        <a:rPr lang="en-US" sz="1200" baseline="0" dirty="0" smtClean="0"/>
                        <a:t> [</a:t>
                      </a:r>
                      <a:r>
                        <a:rPr lang="en-US" sz="1200" baseline="0" dirty="0" smtClean="0">
                          <a:hlinkClick r:id="rId2"/>
                        </a:rPr>
                        <a:t>link</a:t>
                      </a:r>
                      <a:r>
                        <a:rPr lang="en-US" sz="1200" baseline="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Sunon</a:t>
                      </a:r>
                      <a:r>
                        <a:rPr lang="en-US" sz="1200" dirty="0" smtClean="0"/>
                        <a:t> 25x10mm 12VDC Fan</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Cooling Fan*</a:t>
                      </a:r>
                      <a:endParaRPr lang="en-US" sz="1200" dirty="0"/>
                    </a:p>
                  </a:txBody>
                  <a:tcPr/>
                </a:tc>
                <a:tc>
                  <a:txBody>
                    <a:bodyPr/>
                    <a:lstStyle/>
                    <a:p>
                      <a:r>
                        <a:rPr lang="en-US" sz="1200" dirty="0" err="1" smtClean="0"/>
                        <a:t>Digikey</a:t>
                      </a:r>
                      <a:r>
                        <a:rPr lang="en-US" sz="1200" dirty="0" smtClean="0"/>
                        <a:t> [</a:t>
                      </a:r>
                      <a:r>
                        <a:rPr lang="en-US" sz="1200" dirty="0" smtClean="0">
                          <a:hlinkClick r:id="rId3"/>
                        </a:rPr>
                        <a:t>link</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Power Pro Spectra</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Tendon</a:t>
                      </a:r>
                      <a:endParaRPr lang="en-US" sz="1200" dirty="0"/>
                    </a:p>
                  </a:txBody>
                  <a:tcPr/>
                </a:tc>
                <a:tc>
                  <a:txBody>
                    <a:bodyPr/>
                    <a:lstStyle/>
                    <a:p>
                      <a:r>
                        <a:rPr lang="en-US" sz="1200" dirty="0" smtClean="0"/>
                        <a:t>Amazon [</a:t>
                      </a:r>
                      <a:r>
                        <a:rPr lang="en-US" sz="1200" dirty="0" smtClean="0">
                          <a:hlinkClick r:id="rId4"/>
                        </a:rPr>
                        <a:t>link</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PMC-780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Joint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5"/>
                        </a:rPr>
                        <a:t>link</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err="1" smtClean="0"/>
                        <a:t>Vytaflex</a:t>
                      </a:r>
                      <a:r>
                        <a:rPr lang="en-US" sz="1200" dirty="0" smtClean="0"/>
                        <a:t> 30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Pad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6"/>
                        </a:rPr>
                        <a:t>link</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307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00750" y="1653767"/>
            <a:ext cx="1190625" cy="5373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86450" y="2276475"/>
            <a:ext cx="1590675" cy="1324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descr="http://www.trossenrobotics.com/shared/images/PImages/M-200-RS-RX-64.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92067" y="3601151"/>
            <a:ext cx="579439" cy="5794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FAN 25X10MM 12VDC 0.45W 3CFM | MC25101V2-000U-A99 | 259-1570-ND | Digi-Key Corp."/>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430167" y="4400550"/>
            <a:ext cx="469015" cy="469015"/>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http://ecx.images-amazon.com/images/I/51VoEMZil0L.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33881" y="4943475"/>
            <a:ext cx="724361" cy="601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2894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54346" cy="769441"/>
          </a:xfrm>
          <a:prstGeom prst="rect">
            <a:avLst/>
          </a:prstGeom>
          <a:noFill/>
        </p:spPr>
        <p:txBody>
          <a:bodyPr wrap="none" rtlCol="0">
            <a:spAutoFit/>
          </a:bodyPr>
          <a:lstStyle/>
          <a:p>
            <a:r>
              <a:rPr lang="en-US" sz="4400" dirty="0" smtClean="0">
                <a:latin typeface="YaleDesign-WebSmallCap" pitchFamily="2" charset="0"/>
              </a:rPr>
              <a:t>23</a:t>
            </a:r>
            <a:endParaRPr lang="en-US" sz="4400" dirty="0">
              <a:latin typeface="YaleDesign-WebSmallCap" pitchFamily="2" charset="0"/>
            </a:endParaRPr>
          </a:p>
        </p:txBody>
      </p:sp>
      <p:sp>
        <p:nvSpPr>
          <p:cNvPr id="15" name="TextBox 14"/>
          <p:cNvSpPr txBox="1"/>
          <p:nvPr/>
        </p:nvSpPr>
        <p:spPr>
          <a:xfrm>
            <a:off x="255281" y="8710854"/>
            <a:ext cx="5840719" cy="954107"/>
          </a:xfrm>
          <a:prstGeom prst="rect">
            <a:avLst/>
          </a:prstGeom>
          <a:noFill/>
        </p:spPr>
        <p:txBody>
          <a:bodyPr wrap="square" rtlCol="0">
            <a:spAutoFit/>
          </a:bodyPr>
          <a:lstStyle/>
          <a:p>
            <a:pPr algn="just"/>
            <a:r>
              <a:rPr lang="en-US" sz="1400" dirty="0" smtClean="0"/>
              <a:t>Use tendon to affix differential sub-assembly blocks to the sub-assembly made in the last step. Tendon length should be set such that it is taut when the fingers are at rest. Tendon tied off to small nut at back of finger. </a:t>
            </a:r>
            <a:endParaRPr lang="en-US" sz="1400" i="1" dirty="0"/>
          </a:p>
        </p:txBody>
      </p:sp>
      <p:sp>
        <p:nvSpPr>
          <p:cNvPr id="16" name="TextBox 15"/>
          <p:cNvSpPr txBox="1"/>
          <p:nvPr/>
        </p:nvSpPr>
        <p:spPr>
          <a:xfrm>
            <a:off x="2618269" y="1181100"/>
            <a:ext cx="2642262" cy="369332"/>
          </a:xfrm>
          <a:prstGeom prst="rect">
            <a:avLst/>
          </a:prstGeom>
          <a:noFill/>
        </p:spPr>
        <p:txBody>
          <a:bodyPr wrap="none" rtlCol="0">
            <a:spAutoFit/>
          </a:bodyPr>
          <a:lstStyle/>
          <a:p>
            <a:r>
              <a:rPr lang="en-US" dirty="0" smtClean="0">
                <a:latin typeface="YaleAdmin-WebSmallCap" pitchFamily="2" charset="0"/>
              </a:rPr>
              <a:t>Pivot-Base Fingers TOP</a:t>
            </a:r>
            <a:endParaRPr lang="en-US" dirty="0">
              <a:latin typeface="YaleAdmin-WebSmallCap" pitchFamily="2" charset="0"/>
            </a:endParaRPr>
          </a:p>
        </p:txBody>
      </p:sp>
      <p:grpSp>
        <p:nvGrpSpPr>
          <p:cNvPr id="42" name="Group 41"/>
          <p:cNvGrpSpPr/>
          <p:nvPr/>
        </p:nvGrpSpPr>
        <p:grpSpPr>
          <a:xfrm>
            <a:off x="3741971" y="1646802"/>
            <a:ext cx="3895057" cy="2482697"/>
            <a:chOff x="0" y="2157612"/>
            <a:chExt cx="4440738" cy="2830512"/>
          </a:xfrm>
        </p:grpSpPr>
        <p:pic>
          <p:nvPicPr>
            <p:cNvPr id="481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157612"/>
              <a:ext cx="4440738" cy="2830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p:cNvCxnSpPr/>
            <p:nvPr/>
          </p:nvCxnSpPr>
          <p:spPr>
            <a:xfrm flipV="1">
              <a:off x="1524000" y="3995738"/>
              <a:ext cx="376238" cy="200025"/>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flipV="1">
              <a:off x="1471613" y="3543300"/>
              <a:ext cx="4762" cy="652463"/>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7" name="Arc 36"/>
            <p:cNvSpPr/>
            <p:nvPr/>
          </p:nvSpPr>
          <p:spPr>
            <a:xfrm>
              <a:off x="1568053" y="3114676"/>
              <a:ext cx="278606" cy="300038"/>
            </a:xfrm>
            <a:prstGeom prst="arc">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Straight Connector 38"/>
            <p:cNvCxnSpPr/>
            <p:nvPr/>
          </p:nvCxnSpPr>
          <p:spPr>
            <a:xfrm>
              <a:off x="723900" y="2871788"/>
              <a:ext cx="200025" cy="125447"/>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8" name="Arc 47"/>
            <p:cNvSpPr/>
            <p:nvPr/>
          </p:nvSpPr>
          <p:spPr>
            <a:xfrm>
              <a:off x="1920478" y="2914651"/>
              <a:ext cx="278606" cy="300038"/>
            </a:xfrm>
            <a:prstGeom prst="arc">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9" name="Straight Connector 48"/>
            <p:cNvCxnSpPr/>
            <p:nvPr/>
          </p:nvCxnSpPr>
          <p:spPr>
            <a:xfrm>
              <a:off x="1076325" y="2671763"/>
              <a:ext cx="200025" cy="125447"/>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Group 33"/>
          <p:cNvGrpSpPr>
            <a:grpSpLocks/>
          </p:cNvGrpSpPr>
          <p:nvPr/>
        </p:nvGrpSpPr>
        <p:grpSpPr bwMode="auto">
          <a:xfrm>
            <a:off x="3970708" y="5170538"/>
            <a:ext cx="3540131" cy="1728472"/>
            <a:chOff x="0" y="1903413"/>
            <a:chExt cx="9036050" cy="4411662"/>
          </a:xfrm>
        </p:grpSpPr>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03413"/>
              <a:ext cx="9036050" cy="384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3" name="Straight Connector 22"/>
            <p:cNvCxnSpPr/>
            <p:nvPr/>
          </p:nvCxnSpPr>
          <p:spPr>
            <a:xfrm>
              <a:off x="2219360" y="4918102"/>
              <a:ext cx="0" cy="1396973"/>
            </a:xfrm>
            <a:prstGeom prst="line">
              <a:avLst/>
            </a:prstGeom>
            <a:ln w="28575">
              <a:solidFill>
                <a:srgbClr val="FF0000"/>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33563" y="4507851"/>
              <a:ext cx="732117" cy="11317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504926" y="3220512"/>
              <a:ext cx="505764" cy="427933"/>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109720" y="3676738"/>
              <a:ext cx="2341363"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4528893" y="3287707"/>
              <a:ext cx="290018" cy="3112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4836594" y="3174535"/>
              <a:ext cx="1099947" cy="109637"/>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936541" y="3192219"/>
              <a:ext cx="626013" cy="205125"/>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6534259" y="3337220"/>
              <a:ext cx="116716" cy="1202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Arc 30"/>
            <p:cNvSpPr/>
            <p:nvPr/>
          </p:nvSpPr>
          <p:spPr>
            <a:xfrm>
              <a:off x="1504926" y="4621023"/>
              <a:ext cx="725046" cy="721475"/>
            </a:xfrm>
            <a:prstGeom prst="arc">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2" name="Arc 31"/>
            <p:cNvSpPr/>
            <p:nvPr/>
          </p:nvSpPr>
          <p:spPr>
            <a:xfrm flipH="1">
              <a:off x="557063" y="3220512"/>
              <a:ext cx="1273249" cy="1269654"/>
            </a:xfrm>
            <a:prstGeom prst="arc">
              <a:avLst>
                <a:gd name="adj1" fmla="val 16200000"/>
                <a:gd name="adj2" fmla="val 5483999"/>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graphicFrame>
        <p:nvGraphicFramePr>
          <p:cNvPr id="33" name="Table 32"/>
          <p:cNvGraphicFramePr>
            <a:graphicFrameLocks noGrp="1"/>
          </p:cNvGraphicFramePr>
          <p:nvPr>
            <p:extLst>
              <p:ext uri="{D42A27DB-BD31-4B8C-83A1-F6EECF244321}">
                <p14:modId xmlns:p14="http://schemas.microsoft.com/office/powerpoint/2010/main" val="2906485073"/>
              </p:ext>
            </p:extLst>
          </p:nvPr>
        </p:nvGraphicFramePr>
        <p:xfrm>
          <a:off x="274320" y="1645920"/>
          <a:ext cx="3429000" cy="229108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 from step 22</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i="0" dirty="0" smtClean="0"/>
                        <a:t>Sub-assembly from step 13 (x2)</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r>
                        <a:rPr lang="en-US" sz="1200" dirty="0" smtClean="0"/>
                        <a:t>Spectra Tendon ~8in</a:t>
                      </a:r>
                      <a:r>
                        <a:rPr lang="en-US" sz="1200" baseline="0" dirty="0" smtClean="0"/>
                        <a:t> (200mm) (x2)</a:t>
                      </a: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281" y="6422302"/>
            <a:ext cx="3400425"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280" y="4113067"/>
            <a:ext cx="3400425" cy="2303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75465" y="2656143"/>
            <a:ext cx="604507" cy="504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7" descr="http://ecx.images-amazon.com/images/I/51VoEMZil0L.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39442" y="3312507"/>
            <a:ext cx="724361" cy="60122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49226" y="2001232"/>
            <a:ext cx="856984" cy="572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28053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700898" cy="769441"/>
          </a:xfrm>
          <a:prstGeom prst="rect">
            <a:avLst/>
          </a:prstGeom>
          <a:noFill/>
        </p:spPr>
        <p:txBody>
          <a:bodyPr wrap="none" rtlCol="0">
            <a:spAutoFit/>
          </a:bodyPr>
          <a:lstStyle/>
          <a:p>
            <a:r>
              <a:rPr lang="en-US" sz="4400" dirty="0" smtClean="0">
                <a:latin typeface="YaleDesign-WebSmallCap" pitchFamily="2" charset="0"/>
              </a:rPr>
              <a:t>24</a:t>
            </a:r>
            <a:endParaRPr lang="en-US" sz="4400" dirty="0">
              <a:latin typeface="YaleDesign-WebSmallCap" pitchFamily="2" charset="0"/>
            </a:endParaRPr>
          </a:p>
        </p:txBody>
      </p:sp>
      <p:sp>
        <p:nvSpPr>
          <p:cNvPr id="15" name="TextBox 14"/>
          <p:cNvSpPr txBox="1"/>
          <p:nvPr/>
        </p:nvSpPr>
        <p:spPr>
          <a:xfrm>
            <a:off x="255281" y="8701329"/>
            <a:ext cx="5840719" cy="1169551"/>
          </a:xfrm>
          <a:prstGeom prst="rect">
            <a:avLst/>
          </a:prstGeom>
          <a:noFill/>
        </p:spPr>
        <p:txBody>
          <a:bodyPr wrap="square" rtlCol="0">
            <a:spAutoFit/>
          </a:bodyPr>
          <a:lstStyle/>
          <a:p>
            <a:pPr algn="just"/>
            <a:r>
              <a:rPr lang="en-US" sz="1400" dirty="0" smtClean="0"/>
              <a:t>Attach drive pulley block to the actuator block with Spectra tendon. Tendon should tie off on topmost pin in sub-assembly from step 11 and main drive pulley. The </a:t>
            </a:r>
            <a:r>
              <a:rPr lang="en-US" sz="1400" dirty="0" smtClean="0">
                <a:hlinkClick r:id="rId2"/>
              </a:rPr>
              <a:t>improved clinch knot</a:t>
            </a:r>
            <a:r>
              <a:rPr lang="en-US" sz="1400" dirty="0" smtClean="0"/>
              <a:t> is suggested as a no-slip knot in this situation. Do not worry about zero-</a:t>
            </a:r>
            <a:r>
              <a:rPr lang="en-US" sz="1400" dirty="0" err="1" smtClean="0"/>
              <a:t>ing</a:t>
            </a:r>
            <a:r>
              <a:rPr lang="en-US" sz="1400" dirty="0" smtClean="0"/>
              <a:t> the tendon at this step. </a:t>
            </a:r>
            <a:endParaRPr lang="en-US" sz="1400" i="1" dirty="0"/>
          </a:p>
        </p:txBody>
      </p:sp>
      <p:sp>
        <p:nvSpPr>
          <p:cNvPr id="16" name="TextBox 15"/>
          <p:cNvSpPr txBox="1"/>
          <p:nvPr/>
        </p:nvSpPr>
        <p:spPr>
          <a:xfrm>
            <a:off x="2618269" y="1181100"/>
            <a:ext cx="2590324" cy="369332"/>
          </a:xfrm>
          <a:prstGeom prst="rect">
            <a:avLst/>
          </a:prstGeom>
          <a:noFill/>
        </p:spPr>
        <p:txBody>
          <a:bodyPr wrap="none" rtlCol="0">
            <a:spAutoFit/>
          </a:bodyPr>
          <a:lstStyle/>
          <a:p>
            <a:r>
              <a:rPr lang="en-US" dirty="0" smtClean="0">
                <a:latin typeface="YaleAdmin-WebSmallCap" pitchFamily="2" charset="0"/>
              </a:rPr>
              <a:t>Final tendon routing</a:t>
            </a:r>
            <a:endParaRPr lang="en-US" dirty="0">
              <a:latin typeface="YaleAdmin-WebSmallCap" pitchFamily="2" charset="0"/>
            </a:endParaRPr>
          </a:p>
        </p:txBody>
      </p:sp>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3357" y="5629275"/>
            <a:ext cx="3740147" cy="2805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 2"/>
          <p:cNvGrpSpPr/>
          <p:nvPr/>
        </p:nvGrpSpPr>
        <p:grpSpPr>
          <a:xfrm>
            <a:off x="3698417" y="1709265"/>
            <a:ext cx="3803333" cy="3553770"/>
            <a:chOff x="136067" y="1989781"/>
            <a:chExt cx="3803333" cy="3553770"/>
          </a:xfrm>
        </p:grpSpPr>
        <p:pic>
          <p:nvPicPr>
            <p:cNvPr id="3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888" y="1989781"/>
              <a:ext cx="2941512" cy="3085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067" y="4341881"/>
              <a:ext cx="1174372" cy="1201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Curved Connector 3"/>
            <p:cNvCxnSpPr/>
            <p:nvPr/>
          </p:nvCxnSpPr>
          <p:spPr>
            <a:xfrm rot="5400000" flipH="1" flipV="1">
              <a:off x="156839" y="3223889"/>
              <a:ext cx="1943100" cy="810272"/>
            </a:xfrm>
            <a:prstGeom prst="curvedConnector3">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3" name="Arc 12"/>
            <p:cNvSpPr/>
            <p:nvPr/>
          </p:nvSpPr>
          <p:spPr>
            <a:xfrm flipH="1">
              <a:off x="1533525" y="2391609"/>
              <a:ext cx="531731" cy="531731"/>
            </a:xfrm>
            <a:prstGeom prst="arc">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Straight Connector 16"/>
            <p:cNvCxnSpPr/>
            <p:nvPr/>
          </p:nvCxnSpPr>
          <p:spPr>
            <a:xfrm flipV="1">
              <a:off x="1799390" y="2923340"/>
              <a:ext cx="0" cy="37231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1" name="Arc 20"/>
            <p:cNvSpPr/>
            <p:nvPr/>
          </p:nvSpPr>
          <p:spPr>
            <a:xfrm flipV="1">
              <a:off x="1275932" y="3255899"/>
              <a:ext cx="515185" cy="515185"/>
            </a:xfrm>
            <a:prstGeom prst="arc">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aphicFrame>
        <p:nvGraphicFramePr>
          <p:cNvPr id="18" name="Table 17"/>
          <p:cNvGraphicFramePr>
            <a:graphicFrameLocks noGrp="1"/>
          </p:cNvGraphicFramePr>
          <p:nvPr>
            <p:extLst>
              <p:ext uri="{D42A27DB-BD31-4B8C-83A1-F6EECF244321}">
                <p14:modId xmlns:p14="http://schemas.microsoft.com/office/powerpoint/2010/main" val="2433852808"/>
              </p:ext>
            </p:extLst>
          </p:nvPr>
        </p:nvGraphicFramePr>
        <p:xfrm>
          <a:off x="274320" y="1645920"/>
          <a:ext cx="3429000" cy="165100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 from step 10</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i="0" dirty="0" smtClean="0"/>
                        <a:t>Sub-assembly from step 11</a:t>
                      </a:r>
                    </a:p>
                    <a:p>
                      <a:pPr marL="0" indent="0">
                        <a:buFont typeface="Arial" pitchFamily="34" charset="0"/>
                        <a:buNone/>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19"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51239" y="2670810"/>
            <a:ext cx="648802" cy="6638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51239" y="2025158"/>
            <a:ext cx="574494" cy="602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8075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44728" cy="769441"/>
          </a:xfrm>
          <a:prstGeom prst="rect">
            <a:avLst/>
          </a:prstGeom>
          <a:noFill/>
        </p:spPr>
        <p:txBody>
          <a:bodyPr wrap="none" rtlCol="0">
            <a:spAutoFit/>
          </a:bodyPr>
          <a:lstStyle/>
          <a:p>
            <a:r>
              <a:rPr lang="en-US" sz="4400" dirty="0" smtClean="0">
                <a:latin typeface="YaleDesign-WebSmallCap" pitchFamily="2" charset="0"/>
              </a:rPr>
              <a:t>25</a:t>
            </a:r>
            <a:endParaRPr lang="en-US" sz="4400" dirty="0">
              <a:latin typeface="YaleDesign-WebSmallCap" pitchFamily="2" charset="0"/>
            </a:endParaRPr>
          </a:p>
        </p:txBody>
      </p:sp>
      <p:sp>
        <p:nvSpPr>
          <p:cNvPr id="16" name="TextBox 15"/>
          <p:cNvSpPr txBox="1"/>
          <p:nvPr/>
        </p:nvSpPr>
        <p:spPr>
          <a:xfrm>
            <a:off x="2618269" y="1181100"/>
            <a:ext cx="2590324" cy="369332"/>
          </a:xfrm>
          <a:prstGeom prst="rect">
            <a:avLst/>
          </a:prstGeom>
          <a:noFill/>
        </p:spPr>
        <p:txBody>
          <a:bodyPr wrap="none" rtlCol="0">
            <a:spAutoFit/>
          </a:bodyPr>
          <a:lstStyle/>
          <a:p>
            <a:r>
              <a:rPr lang="en-US" dirty="0" smtClean="0">
                <a:latin typeface="YaleAdmin-WebSmallCap" pitchFamily="2" charset="0"/>
              </a:rPr>
              <a:t>Final Tendon Routing</a:t>
            </a:r>
            <a:endParaRPr lang="en-US" dirty="0">
              <a:latin typeface="YaleAdmin-WebSmallCap" pitchFamily="2" charset="0"/>
            </a:endParaRPr>
          </a:p>
        </p:txBody>
      </p:sp>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3017" y="1649448"/>
            <a:ext cx="3158148" cy="22081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 2"/>
          <p:cNvGrpSpPr/>
          <p:nvPr/>
        </p:nvGrpSpPr>
        <p:grpSpPr>
          <a:xfrm>
            <a:off x="837628" y="4664648"/>
            <a:ext cx="5635954" cy="4206556"/>
            <a:chOff x="1885879" y="3656956"/>
            <a:chExt cx="3474151" cy="2593033"/>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5879" y="4116389"/>
              <a:ext cx="3474151" cy="2133600"/>
            </a:xfrm>
            <a:prstGeom prst="rect">
              <a:avLst/>
            </a:prstGeom>
          </p:spPr>
        </p:pic>
        <p:sp>
          <p:nvSpPr>
            <p:cNvPr id="24" name="TextBox 23"/>
            <p:cNvSpPr txBox="1"/>
            <p:nvPr/>
          </p:nvSpPr>
          <p:spPr>
            <a:xfrm>
              <a:off x="2885921" y="3656956"/>
              <a:ext cx="1372952" cy="208694"/>
            </a:xfrm>
            <a:prstGeom prst="rect">
              <a:avLst/>
            </a:prstGeom>
            <a:noFill/>
          </p:spPr>
          <p:txBody>
            <a:bodyPr wrap="none" rtlCol="0">
              <a:spAutoFit/>
            </a:bodyPr>
            <a:lstStyle/>
            <a:p>
              <a:pPr algn="ctr"/>
              <a:r>
                <a:rPr lang="en-US" sz="1600" dirty="0" smtClean="0">
                  <a:latin typeface="Arial" pitchFamily="34" charset="0"/>
                  <a:cs typeface="Arial" pitchFamily="34" charset="0"/>
                </a:rPr>
                <a:t>Transmission Diagram</a:t>
              </a:r>
              <a:endParaRPr lang="en-US" sz="1600" dirty="0">
                <a:latin typeface="Arial" pitchFamily="34" charset="0"/>
                <a:cs typeface="Arial" pitchFamily="34" charset="0"/>
              </a:endParaRPr>
            </a:p>
          </p:txBody>
        </p:sp>
        <p:sp>
          <p:nvSpPr>
            <p:cNvPr id="25" name="TextBox 24"/>
            <p:cNvSpPr txBox="1"/>
            <p:nvPr/>
          </p:nvSpPr>
          <p:spPr>
            <a:xfrm>
              <a:off x="2209021" y="3924772"/>
              <a:ext cx="781812" cy="208694"/>
            </a:xfrm>
            <a:prstGeom prst="rect">
              <a:avLst/>
            </a:prstGeom>
            <a:noFill/>
          </p:spPr>
          <p:txBody>
            <a:bodyPr wrap="none" rtlCol="0">
              <a:spAutoFit/>
            </a:bodyPr>
            <a:lstStyle/>
            <a:p>
              <a:pPr algn="ctr"/>
              <a:r>
                <a:rPr lang="en-US" sz="1600" dirty="0" smtClean="0">
                  <a:latin typeface="Arial" pitchFamily="34" charset="0"/>
                  <a:cs typeface="Arial" pitchFamily="34" charset="0"/>
                </a:rPr>
                <a:t>Left Fingers</a:t>
              </a:r>
              <a:endParaRPr lang="en-US" sz="1600" dirty="0">
                <a:latin typeface="Arial" pitchFamily="34" charset="0"/>
                <a:cs typeface="Arial" pitchFamily="34" charset="0"/>
              </a:endParaRPr>
            </a:p>
          </p:txBody>
        </p:sp>
        <p:sp>
          <p:nvSpPr>
            <p:cNvPr id="26" name="TextBox 25"/>
            <p:cNvSpPr txBox="1"/>
            <p:nvPr/>
          </p:nvSpPr>
          <p:spPr>
            <a:xfrm>
              <a:off x="4217599" y="3924772"/>
              <a:ext cx="864815" cy="208694"/>
            </a:xfrm>
            <a:prstGeom prst="rect">
              <a:avLst/>
            </a:prstGeom>
            <a:noFill/>
          </p:spPr>
          <p:txBody>
            <a:bodyPr wrap="none" rtlCol="0">
              <a:spAutoFit/>
            </a:bodyPr>
            <a:lstStyle/>
            <a:p>
              <a:pPr algn="ctr"/>
              <a:r>
                <a:rPr lang="en-US" sz="1600" dirty="0" smtClean="0">
                  <a:latin typeface="Arial" pitchFamily="34" charset="0"/>
                  <a:cs typeface="Arial" pitchFamily="34" charset="0"/>
                </a:rPr>
                <a:t>Right Fingers</a:t>
              </a:r>
              <a:endParaRPr lang="en-US" sz="1600" dirty="0">
                <a:latin typeface="Arial" pitchFamily="34" charset="0"/>
                <a:cs typeface="Arial" pitchFamily="34" charset="0"/>
              </a:endParaRPr>
            </a:p>
          </p:txBody>
        </p:sp>
        <p:sp>
          <p:nvSpPr>
            <p:cNvPr id="27" name="TextBox 26"/>
            <p:cNvSpPr txBox="1"/>
            <p:nvPr/>
          </p:nvSpPr>
          <p:spPr>
            <a:xfrm>
              <a:off x="3347067" y="4671672"/>
              <a:ext cx="585173" cy="208694"/>
            </a:xfrm>
            <a:prstGeom prst="rect">
              <a:avLst/>
            </a:prstGeom>
            <a:noFill/>
          </p:spPr>
          <p:txBody>
            <a:bodyPr wrap="none" rtlCol="0">
              <a:spAutoFit/>
            </a:bodyPr>
            <a:lstStyle/>
            <a:p>
              <a:pPr algn="ctr"/>
              <a:r>
                <a:rPr lang="en-US" sz="1600" dirty="0" smtClean="0">
                  <a:latin typeface="Arial" pitchFamily="34" charset="0"/>
                  <a:cs typeface="Arial" pitchFamily="34" charset="0"/>
                </a:rPr>
                <a:t>Actuator</a:t>
              </a:r>
              <a:endParaRPr lang="en-US" sz="1600" dirty="0">
                <a:latin typeface="Arial" pitchFamily="34" charset="0"/>
                <a:cs typeface="Arial" pitchFamily="34" charset="0"/>
              </a:endParaRPr>
            </a:p>
          </p:txBody>
        </p:sp>
        <p:sp>
          <p:nvSpPr>
            <p:cNvPr id="31" name="Oval 30"/>
            <p:cNvSpPr/>
            <p:nvPr/>
          </p:nvSpPr>
          <p:spPr>
            <a:xfrm>
              <a:off x="2038281" y="4263179"/>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2886321" y="4264110"/>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3308001" y="5358990"/>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3662358" y="5359920"/>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4375761" y="5646960"/>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2599932" y="5643168"/>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087468" y="4265927"/>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4929894" y="4261247"/>
              <a:ext cx="308829" cy="3088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p:cNvCxnSpPr>
              <a:stCxn id="31" idx="2"/>
            </p:cNvCxnSpPr>
            <p:nvPr/>
          </p:nvCxnSpPr>
          <p:spPr>
            <a:xfrm flipV="1">
              <a:off x="2038277" y="3887790"/>
              <a:ext cx="0" cy="529805"/>
            </a:xfrm>
            <a:prstGeom prst="line">
              <a:avLst/>
            </a:prstGeom>
            <a:ln w="19050">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32" idx="6"/>
            </p:cNvCxnSpPr>
            <p:nvPr/>
          </p:nvCxnSpPr>
          <p:spPr>
            <a:xfrm flipV="1">
              <a:off x="3195146" y="3887788"/>
              <a:ext cx="0" cy="530735"/>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3638642" y="4958373"/>
              <a:ext cx="1009" cy="306599"/>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4081231" y="3889605"/>
              <a:ext cx="0" cy="529805"/>
            </a:xfrm>
            <a:prstGeom prst="line">
              <a:avLst/>
            </a:prstGeom>
            <a:ln w="19050">
              <a:solidFill>
                <a:schemeClr val="tx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5238100" y="3889605"/>
              <a:ext cx="0" cy="530735"/>
            </a:xfrm>
            <a:prstGeom prst="straightConnector1">
              <a:avLst/>
            </a:prstGeom>
            <a:ln w="19050">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endCxn id="38" idx="2"/>
            </p:cNvCxnSpPr>
            <p:nvPr/>
          </p:nvCxnSpPr>
          <p:spPr>
            <a:xfrm>
              <a:off x="2599928" y="4727539"/>
              <a:ext cx="0" cy="107004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31" idx="4"/>
              <a:endCxn id="32" idx="4"/>
            </p:cNvCxnSpPr>
            <p:nvPr/>
          </p:nvCxnSpPr>
          <p:spPr>
            <a:xfrm>
              <a:off x="2192692" y="4572007"/>
              <a:ext cx="848040" cy="93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39" idx="4"/>
              <a:endCxn id="40" idx="4"/>
            </p:cNvCxnSpPr>
            <p:nvPr/>
          </p:nvCxnSpPr>
          <p:spPr>
            <a:xfrm flipV="1">
              <a:off x="4241879" y="4570074"/>
              <a:ext cx="842430" cy="468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688995" y="4731331"/>
              <a:ext cx="0" cy="107004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35" idx="0"/>
              <a:endCxn id="36" idx="0"/>
            </p:cNvCxnSpPr>
            <p:nvPr/>
          </p:nvCxnSpPr>
          <p:spPr>
            <a:xfrm>
              <a:off x="3462412" y="5358988"/>
              <a:ext cx="354360" cy="93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38" idx="5"/>
              <a:endCxn id="35" idx="1"/>
            </p:cNvCxnSpPr>
            <p:nvPr/>
          </p:nvCxnSpPr>
          <p:spPr>
            <a:xfrm flipV="1">
              <a:off x="2863530" y="5404215"/>
              <a:ext cx="489694" cy="50255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36" idx="7"/>
              <a:endCxn id="37" idx="3"/>
            </p:cNvCxnSpPr>
            <p:nvPr/>
          </p:nvCxnSpPr>
          <p:spPr>
            <a:xfrm>
              <a:off x="3925963" y="5405145"/>
              <a:ext cx="495025" cy="50541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aphicFrame>
        <p:nvGraphicFramePr>
          <p:cNvPr id="53" name="Table 52"/>
          <p:cNvGraphicFramePr>
            <a:graphicFrameLocks noGrp="1"/>
          </p:cNvGraphicFramePr>
          <p:nvPr>
            <p:extLst>
              <p:ext uri="{D42A27DB-BD31-4B8C-83A1-F6EECF244321}">
                <p14:modId xmlns:p14="http://schemas.microsoft.com/office/powerpoint/2010/main" val="2638159102"/>
              </p:ext>
            </p:extLst>
          </p:nvPr>
        </p:nvGraphicFramePr>
        <p:xfrm>
          <a:off x="274320" y="1645920"/>
          <a:ext cx="3429000" cy="2931160"/>
        </p:xfrm>
        <a:graphic>
          <a:graphicData uri="http://schemas.openxmlformats.org/drawingml/2006/table">
            <a:tbl>
              <a:tblPr firstRow="1" bandRow="1">
                <a:tableStyleId>{5C22544A-7EE6-4342-B048-85BDC9FD1C3A}</a:tableStyleId>
              </a:tblPr>
              <a:tblGrid>
                <a:gridCol w="2202210"/>
                <a:gridCol w="1226790"/>
              </a:tblGrid>
              <a:tr h="370840">
                <a:tc gridSpan="2">
                  <a:txBody>
                    <a:bodyPr/>
                    <a:lstStyle/>
                    <a:p>
                      <a:r>
                        <a:rPr lang="en-US" sz="1200" dirty="0" smtClean="0"/>
                        <a:t>Parts</a:t>
                      </a:r>
                      <a:endParaRPr lang="en-US" sz="1200" dirty="0"/>
                    </a:p>
                  </a:txBody>
                  <a:tcPr/>
                </a:tc>
                <a:tc hMerge="1">
                  <a:txBody>
                    <a:bodyPr/>
                    <a:lstStyle/>
                    <a:p>
                      <a:endParaRPr lang="en-US" dirty="0"/>
                    </a:p>
                  </a:txBody>
                  <a:tcPr/>
                </a:tc>
              </a:tr>
              <a:tr h="370840">
                <a:tc>
                  <a:txBody>
                    <a:bodyPr/>
                    <a:lstStyle/>
                    <a:p>
                      <a:r>
                        <a:rPr lang="en-US" sz="1200" i="0" dirty="0" smtClean="0"/>
                        <a:t>Sub-assembly from step 24</a:t>
                      </a:r>
                    </a:p>
                    <a:p>
                      <a:endParaRPr lang="en-US" sz="1200" dirty="0" smtClean="0"/>
                    </a:p>
                    <a:p>
                      <a:endParaRPr lang="en-US" sz="1200" dirty="0"/>
                    </a:p>
                  </a:txBody>
                  <a:tcPr/>
                </a:tc>
                <a:tc>
                  <a:txBody>
                    <a:bodyPr/>
                    <a:lstStyle/>
                    <a:p>
                      <a:endParaRPr lang="en-US" sz="1200" dirty="0"/>
                    </a:p>
                  </a:txBody>
                  <a:tcPr>
                    <a:solidFill>
                      <a:schemeClr val="bg1"/>
                    </a:solidFill>
                  </a:tcPr>
                </a:tc>
              </a:tr>
              <a:tr h="370840">
                <a:tc>
                  <a:txBody>
                    <a:bodyPr/>
                    <a:lstStyle/>
                    <a:p>
                      <a:pPr marL="0" indent="0">
                        <a:buFont typeface="Arial" pitchFamily="34" charset="0"/>
                        <a:buNone/>
                      </a:pPr>
                      <a:r>
                        <a:rPr lang="en-US" sz="1200" i="0" dirty="0" smtClean="0"/>
                        <a:t>Sub-assembly from step 17</a:t>
                      </a:r>
                      <a:r>
                        <a:rPr lang="en-US" sz="1200" i="0" baseline="0" dirty="0" smtClean="0"/>
                        <a:t> (for Flexure-base design) or step 23 (for pivot-base design)</a:t>
                      </a:r>
                      <a:endParaRPr lang="en-US" sz="1200" dirty="0" smtClean="0"/>
                    </a:p>
                  </a:txBody>
                  <a:tcPr/>
                </a:tc>
                <a:tc>
                  <a:txBody>
                    <a:bodyPr/>
                    <a:lstStyle/>
                    <a:p>
                      <a:endParaRPr lang="en-US" sz="1200" dirty="0"/>
                    </a:p>
                  </a:txBody>
                  <a:tcPr>
                    <a:solidFill>
                      <a:schemeClr val="bg1"/>
                    </a:solidFill>
                  </a:tcPr>
                </a:tc>
              </a:tr>
              <a:tr h="370840">
                <a:tc>
                  <a:txBody>
                    <a:bodyPr/>
                    <a:lstStyle/>
                    <a:p>
                      <a:r>
                        <a:rPr lang="en-US" sz="1200" dirty="0" smtClean="0"/>
                        <a:t>Sub-assembly</a:t>
                      </a:r>
                      <a:r>
                        <a:rPr lang="en-US" sz="1200" baseline="0" dirty="0" smtClean="0"/>
                        <a:t> from step 12 (x2)</a:t>
                      </a:r>
                    </a:p>
                    <a:p>
                      <a:endParaRPr lang="en-US" sz="1200" baseline="0" dirty="0" smtClean="0"/>
                    </a:p>
                    <a:p>
                      <a:endParaRPr lang="en-US" sz="1200" dirty="0"/>
                    </a:p>
                  </a:txBody>
                  <a:tcPr/>
                </a:tc>
                <a:tc>
                  <a:txBody>
                    <a:bodyPr/>
                    <a:lstStyle/>
                    <a:p>
                      <a:endParaRPr lang="en-US" sz="1200" dirty="0"/>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Spectra Tendon ~8in</a:t>
                      </a:r>
                      <a:r>
                        <a:rPr lang="en-US" sz="1200" baseline="0" dirty="0" smtClean="0"/>
                        <a:t> (200mm)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sz="1200" dirty="0"/>
                    </a:p>
                  </a:txBody>
                  <a:tcPr/>
                </a:tc>
                <a:tc>
                  <a:txBody>
                    <a:bodyPr/>
                    <a:lstStyle/>
                    <a:p>
                      <a:endParaRPr lang="en-US" sz="1200" dirty="0"/>
                    </a:p>
                  </a:txBody>
                  <a:tcPr>
                    <a:solidFill>
                      <a:schemeClr val="bg1"/>
                    </a:solidFill>
                  </a:tcPr>
                </a:tc>
              </a:tr>
            </a:tbl>
          </a:graphicData>
        </a:graphic>
      </p:graphicFrame>
      <p:pic>
        <p:nvPicPr>
          <p:cNvPr id="54"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68778" y="2332936"/>
            <a:ext cx="228600" cy="233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13164" y="2025158"/>
            <a:ext cx="574494" cy="6026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90857" y="2748303"/>
            <a:ext cx="698602" cy="445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7768" y="2711916"/>
            <a:ext cx="638290" cy="518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8"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38427" y="3349647"/>
            <a:ext cx="482823" cy="507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255281" y="8710854"/>
            <a:ext cx="5840719" cy="1169551"/>
          </a:xfrm>
          <a:prstGeom prst="rect">
            <a:avLst/>
          </a:prstGeom>
          <a:noFill/>
        </p:spPr>
        <p:txBody>
          <a:bodyPr wrap="square" rtlCol="0">
            <a:spAutoFit/>
          </a:bodyPr>
          <a:lstStyle/>
          <a:p>
            <a:pPr algn="just"/>
            <a:r>
              <a:rPr lang="en-US" sz="1400" dirty="0" smtClean="0"/>
              <a:t>Final tendon runs between the differential blocks from step 13 and through the pulley blocks from step 12 and main drive block from step 11. The tendon length is approximately 14cm (5.5”) between the two termination points. This tendon will be taut once the hand is fully assembled, and the fingers are at rest.</a:t>
            </a:r>
            <a:endParaRPr lang="en-US" sz="1400" i="1" dirty="0"/>
          </a:p>
        </p:txBody>
      </p:sp>
      <p:pic>
        <p:nvPicPr>
          <p:cNvPr id="59" name="Picture 7" descr="http://ecx.images-amazon.com/images/I/51VoEMZil0L.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68778" y="3913727"/>
            <a:ext cx="724361" cy="601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464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44728" cy="769441"/>
          </a:xfrm>
          <a:prstGeom prst="rect">
            <a:avLst/>
          </a:prstGeom>
          <a:noFill/>
        </p:spPr>
        <p:txBody>
          <a:bodyPr wrap="none" rtlCol="0">
            <a:spAutoFit/>
          </a:bodyPr>
          <a:lstStyle/>
          <a:p>
            <a:r>
              <a:rPr lang="en-US" sz="4400" dirty="0" smtClean="0">
                <a:latin typeface="YaleDesign-WebSmallCap" pitchFamily="2" charset="0"/>
              </a:rPr>
              <a:t>25</a:t>
            </a:r>
            <a:endParaRPr lang="en-US" sz="4400" dirty="0">
              <a:latin typeface="YaleDesign-WebSmallCap" pitchFamily="2" charset="0"/>
            </a:endParaRPr>
          </a:p>
        </p:txBody>
      </p:sp>
      <p:sp>
        <p:nvSpPr>
          <p:cNvPr id="15" name="TextBox 14"/>
          <p:cNvSpPr txBox="1"/>
          <p:nvPr/>
        </p:nvSpPr>
        <p:spPr>
          <a:xfrm>
            <a:off x="225414" y="8612743"/>
            <a:ext cx="5840719" cy="1169551"/>
          </a:xfrm>
          <a:prstGeom prst="rect">
            <a:avLst/>
          </a:prstGeom>
          <a:noFill/>
        </p:spPr>
        <p:txBody>
          <a:bodyPr wrap="square" rtlCol="0">
            <a:spAutoFit/>
          </a:bodyPr>
          <a:lstStyle/>
          <a:p>
            <a:pPr algn="just"/>
            <a:r>
              <a:rPr lang="en-US" sz="1400" dirty="0" smtClean="0"/>
              <a:t>Note that the base pulley blocks can be inserted into the bottom base from above, as shown above. This may help in the process of achieving the appropriate tendon length between the differential blocks.</a:t>
            </a:r>
          </a:p>
          <a:p>
            <a:pPr algn="just"/>
            <a:endParaRPr lang="en-US" sz="1400" i="1" dirty="0"/>
          </a:p>
          <a:p>
            <a:pPr algn="just"/>
            <a:r>
              <a:rPr lang="en-US" sz="1400" dirty="0" smtClean="0"/>
              <a:t>Bend the fingers in order to generate slack in the tendon.</a:t>
            </a:r>
            <a:endParaRPr lang="en-US" sz="1400" dirty="0"/>
          </a:p>
        </p:txBody>
      </p:sp>
      <p:sp>
        <p:nvSpPr>
          <p:cNvPr id="16" name="TextBox 15"/>
          <p:cNvSpPr txBox="1"/>
          <p:nvPr/>
        </p:nvSpPr>
        <p:spPr>
          <a:xfrm>
            <a:off x="2618269" y="1181100"/>
            <a:ext cx="2590324" cy="369332"/>
          </a:xfrm>
          <a:prstGeom prst="rect">
            <a:avLst/>
          </a:prstGeom>
          <a:noFill/>
        </p:spPr>
        <p:txBody>
          <a:bodyPr wrap="none" rtlCol="0">
            <a:spAutoFit/>
          </a:bodyPr>
          <a:lstStyle/>
          <a:p>
            <a:r>
              <a:rPr lang="en-US" dirty="0" smtClean="0">
                <a:latin typeface="YaleAdmin-WebSmallCap" pitchFamily="2" charset="0"/>
              </a:rPr>
              <a:t>Final Tendon Routing</a:t>
            </a:r>
            <a:endParaRPr lang="en-US" dirty="0">
              <a:latin typeface="YaleAdmin-WebSmallCap" pitchFamily="2" charset="0"/>
            </a:endParaRPr>
          </a:p>
        </p:txBody>
      </p:sp>
      <p:grpSp>
        <p:nvGrpSpPr>
          <p:cNvPr id="3" name="Group 2"/>
          <p:cNvGrpSpPr/>
          <p:nvPr/>
        </p:nvGrpSpPr>
        <p:grpSpPr>
          <a:xfrm>
            <a:off x="666509" y="1923830"/>
            <a:ext cx="2729459" cy="1912919"/>
            <a:chOff x="255281" y="1799658"/>
            <a:chExt cx="3438525" cy="2409862"/>
          </a:xfrm>
        </p:grpSpPr>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81" y="1799658"/>
              <a:ext cx="3438525" cy="2143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a:off x="1162050" y="3553883"/>
              <a:ext cx="0" cy="532341"/>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2362200" y="3677179"/>
              <a:ext cx="0" cy="532341"/>
            </a:xfrm>
            <a:prstGeom prst="straightConnector1">
              <a:avLst/>
            </a:prstGeom>
            <a:ln w="1905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162050" y="2514600"/>
              <a:ext cx="0" cy="45720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2362200" y="2719387"/>
              <a:ext cx="0" cy="504825"/>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4426944" y="1980073"/>
            <a:ext cx="2418897" cy="1907420"/>
            <a:chOff x="3999156" y="2005805"/>
            <a:chExt cx="3276968" cy="2584052"/>
          </a:xfrm>
        </p:grpSpPr>
        <p:pic>
          <p:nvPicPr>
            <p:cNvPr id="512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9156" y="2005805"/>
              <a:ext cx="3276968" cy="2375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Curved Right Arrow 17"/>
            <p:cNvSpPr/>
            <p:nvPr/>
          </p:nvSpPr>
          <p:spPr>
            <a:xfrm>
              <a:off x="4686300" y="4105274"/>
              <a:ext cx="285750" cy="322659"/>
            </a:xfrm>
            <a:prstGeom prst="curv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5" name="Curved Right Arrow 54"/>
            <p:cNvSpPr/>
            <p:nvPr/>
          </p:nvSpPr>
          <p:spPr>
            <a:xfrm>
              <a:off x="5934075" y="4267198"/>
              <a:ext cx="285750" cy="322659"/>
            </a:xfrm>
            <a:prstGeom prst="curved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5120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739" y="4043958"/>
            <a:ext cx="2460998" cy="1796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18349" y="4043958"/>
            <a:ext cx="2219325" cy="1313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0739" y="6073126"/>
            <a:ext cx="3200632" cy="2026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81692" y="6073126"/>
            <a:ext cx="2702041" cy="2026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940943" y="7194430"/>
            <a:ext cx="1026544" cy="431321"/>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916907" y="6648090"/>
            <a:ext cx="1387470" cy="431321"/>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709983" y="3275683"/>
            <a:ext cx="551754" cy="276999"/>
          </a:xfrm>
          <a:prstGeom prst="rect">
            <a:avLst/>
          </a:prstGeom>
          <a:noFill/>
        </p:spPr>
        <p:txBody>
          <a:bodyPr wrap="none" rtlCol="0">
            <a:spAutoFit/>
          </a:bodyPr>
          <a:lstStyle/>
          <a:p>
            <a:r>
              <a:rPr lang="en-US" sz="1200" dirty="0"/>
              <a:t>a</a:t>
            </a:r>
            <a:r>
              <a:rPr lang="en-US" sz="1200" dirty="0" smtClean="0"/>
              <a:t>3.stl</a:t>
            </a:r>
            <a:endParaRPr lang="en-US" sz="1200" dirty="0"/>
          </a:p>
        </p:txBody>
      </p:sp>
    </p:spTree>
    <p:extLst>
      <p:ext uri="{BB962C8B-B14F-4D97-AF65-F5344CB8AC3E}">
        <p14:creationId xmlns:p14="http://schemas.microsoft.com/office/powerpoint/2010/main" val="37735795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44" y="1550432"/>
            <a:ext cx="4000500" cy="624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728084" cy="769441"/>
          </a:xfrm>
          <a:prstGeom prst="rect">
            <a:avLst/>
          </a:prstGeom>
          <a:noFill/>
        </p:spPr>
        <p:txBody>
          <a:bodyPr wrap="none" rtlCol="0">
            <a:spAutoFit/>
          </a:bodyPr>
          <a:lstStyle/>
          <a:p>
            <a:r>
              <a:rPr lang="en-US" sz="4400" dirty="0" smtClean="0">
                <a:latin typeface="YaleDesign-WebSmallCap" pitchFamily="2" charset="0"/>
              </a:rPr>
              <a:t>26</a:t>
            </a:r>
            <a:endParaRPr lang="en-US" sz="4400" dirty="0">
              <a:latin typeface="YaleDesign-WebSmallCap" pitchFamily="2" charset="0"/>
            </a:endParaRPr>
          </a:p>
        </p:txBody>
      </p:sp>
      <p:sp>
        <p:nvSpPr>
          <p:cNvPr id="15" name="TextBox 14"/>
          <p:cNvSpPr txBox="1"/>
          <p:nvPr/>
        </p:nvSpPr>
        <p:spPr>
          <a:xfrm>
            <a:off x="255280" y="9121169"/>
            <a:ext cx="5840719" cy="523220"/>
          </a:xfrm>
          <a:prstGeom prst="rect">
            <a:avLst/>
          </a:prstGeom>
          <a:noFill/>
        </p:spPr>
        <p:txBody>
          <a:bodyPr wrap="square" rtlCol="0">
            <a:spAutoFit/>
          </a:bodyPr>
          <a:lstStyle/>
          <a:p>
            <a:pPr algn="just"/>
            <a:r>
              <a:rPr lang="en-US" sz="1400" dirty="0" smtClean="0"/>
              <a:t>Use remaining socket screws to clamp the entire assembly together in place. The actuator block sub-assembly from step 10 should fit snugly </a:t>
            </a:r>
            <a:endParaRPr lang="en-US" sz="1400" i="1" dirty="0"/>
          </a:p>
        </p:txBody>
      </p:sp>
      <p:sp>
        <p:nvSpPr>
          <p:cNvPr id="16" name="TextBox 15"/>
          <p:cNvSpPr txBox="1"/>
          <p:nvPr/>
        </p:nvSpPr>
        <p:spPr>
          <a:xfrm>
            <a:off x="2170594" y="1181100"/>
            <a:ext cx="3408625" cy="369332"/>
          </a:xfrm>
          <a:prstGeom prst="rect">
            <a:avLst/>
          </a:prstGeom>
          <a:noFill/>
        </p:spPr>
        <p:txBody>
          <a:bodyPr wrap="none" rtlCol="0">
            <a:spAutoFit/>
          </a:bodyPr>
          <a:lstStyle/>
          <a:p>
            <a:r>
              <a:rPr lang="en-US" dirty="0" smtClean="0">
                <a:latin typeface="YaleAdmin-WebSmallCap" pitchFamily="2" charset="0"/>
              </a:rPr>
              <a:t>Final Assembly – Flexure base</a:t>
            </a:r>
            <a:endParaRPr lang="en-US" dirty="0">
              <a:latin typeface="YaleAdmin-WebSmallCap" pitchFamily="2" charset="0"/>
            </a:endParaRPr>
          </a:p>
        </p:txBody>
      </p:sp>
      <p:pic>
        <p:nvPicPr>
          <p:cNvPr id="522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4945063"/>
            <a:ext cx="3949700" cy="3940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08218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667170" cy="769441"/>
          </a:xfrm>
          <a:prstGeom prst="rect">
            <a:avLst/>
          </a:prstGeom>
          <a:noFill/>
        </p:spPr>
        <p:txBody>
          <a:bodyPr wrap="none" rtlCol="0">
            <a:spAutoFit/>
          </a:bodyPr>
          <a:lstStyle/>
          <a:p>
            <a:r>
              <a:rPr lang="en-US" sz="4400" dirty="0" smtClean="0">
                <a:latin typeface="YaleDesign-WebSmallCap" pitchFamily="2" charset="0"/>
              </a:rPr>
              <a:t>27</a:t>
            </a:r>
            <a:endParaRPr lang="en-US" sz="4400" dirty="0">
              <a:latin typeface="YaleDesign-WebSmallCap" pitchFamily="2" charset="0"/>
            </a:endParaRPr>
          </a:p>
        </p:txBody>
      </p:sp>
      <p:sp>
        <p:nvSpPr>
          <p:cNvPr id="15" name="TextBox 14"/>
          <p:cNvSpPr txBox="1"/>
          <p:nvPr/>
        </p:nvSpPr>
        <p:spPr>
          <a:xfrm>
            <a:off x="311324" y="9127033"/>
            <a:ext cx="5840719" cy="523220"/>
          </a:xfrm>
          <a:prstGeom prst="rect">
            <a:avLst/>
          </a:prstGeom>
          <a:noFill/>
        </p:spPr>
        <p:txBody>
          <a:bodyPr wrap="square" rtlCol="0">
            <a:spAutoFit/>
          </a:bodyPr>
          <a:lstStyle/>
          <a:p>
            <a:pPr algn="just"/>
            <a:r>
              <a:rPr lang="en-US" sz="1400" dirty="0" smtClean="0"/>
              <a:t>Use remaining socket screws to clamp the entire assembly together in place. The actuator block sub-assembly from step 10 should fit snugly </a:t>
            </a:r>
            <a:endParaRPr lang="en-US" sz="1400" i="1" dirty="0"/>
          </a:p>
        </p:txBody>
      </p:sp>
      <p:sp>
        <p:nvSpPr>
          <p:cNvPr id="16" name="TextBox 15"/>
          <p:cNvSpPr txBox="1"/>
          <p:nvPr/>
        </p:nvSpPr>
        <p:spPr>
          <a:xfrm>
            <a:off x="2294419" y="1181100"/>
            <a:ext cx="3132909" cy="369332"/>
          </a:xfrm>
          <a:prstGeom prst="rect">
            <a:avLst/>
          </a:prstGeom>
          <a:noFill/>
        </p:spPr>
        <p:txBody>
          <a:bodyPr wrap="none" rtlCol="0">
            <a:spAutoFit/>
          </a:bodyPr>
          <a:lstStyle/>
          <a:p>
            <a:r>
              <a:rPr lang="en-US" dirty="0" smtClean="0">
                <a:latin typeface="YaleAdmin-WebSmallCap" pitchFamily="2" charset="0"/>
              </a:rPr>
              <a:t>Final Assembly – Pivot base</a:t>
            </a:r>
            <a:endParaRPr lang="en-US" dirty="0">
              <a:latin typeface="YaleAdmin-WebSmallCap" pitchFamily="2" charset="0"/>
            </a:endParaRPr>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8057"/>
            <a:ext cx="5000282" cy="5265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3171" y="4616450"/>
            <a:ext cx="4219229" cy="325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79742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304377" y="9277350"/>
            <a:ext cx="700833" cy="769441"/>
          </a:xfrm>
          <a:prstGeom prst="rect">
            <a:avLst/>
          </a:prstGeom>
          <a:noFill/>
        </p:spPr>
        <p:txBody>
          <a:bodyPr wrap="none" rtlCol="0">
            <a:spAutoFit/>
          </a:bodyPr>
          <a:lstStyle/>
          <a:p>
            <a:r>
              <a:rPr lang="en-US" sz="4400" dirty="0" smtClean="0">
                <a:latin typeface="YaleDesign-WebSmallCap" pitchFamily="2" charset="0"/>
              </a:rPr>
              <a:t>28</a:t>
            </a:r>
            <a:endParaRPr lang="en-US" sz="4400" dirty="0">
              <a:latin typeface="YaleDesign-WebSmallCap" pitchFamily="2" charset="0"/>
            </a:endParaRPr>
          </a:p>
        </p:txBody>
      </p:sp>
      <p:sp>
        <p:nvSpPr>
          <p:cNvPr id="15" name="TextBox 14"/>
          <p:cNvSpPr txBox="1"/>
          <p:nvPr/>
        </p:nvSpPr>
        <p:spPr>
          <a:xfrm>
            <a:off x="255280" y="8840569"/>
            <a:ext cx="5840719" cy="738664"/>
          </a:xfrm>
          <a:prstGeom prst="rect">
            <a:avLst/>
          </a:prstGeom>
          <a:noFill/>
        </p:spPr>
        <p:txBody>
          <a:bodyPr wrap="square" rtlCol="0">
            <a:spAutoFit/>
          </a:bodyPr>
          <a:lstStyle/>
          <a:p>
            <a:pPr algn="just"/>
            <a:r>
              <a:rPr lang="en-US" sz="1400" dirty="0" smtClean="0"/>
              <a:t>Optional shell snaps together from two sides, as shown above. It may help to pre-loosen either the top or bottom set of socket screws to allow the shells to slide together more easily.</a:t>
            </a:r>
            <a:endParaRPr lang="en-US" sz="1400" i="1" dirty="0"/>
          </a:p>
        </p:txBody>
      </p:sp>
      <p:sp>
        <p:nvSpPr>
          <p:cNvPr id="16" name="TextBox 15"/>
          <p:cNvSpPr txBox="1"/>
          <p:nvPr/>
        </p:nvSpPr>
        <p:spPr>
          <a:xfrm>
            <a:off x="2561119" y="1181100"/>
            <a:ext cx="2629374" cy="369332"/>
          </a:xfrm>
          <a:prstGeom prst="rect">
            <a:avLst/>
          </a:prstGeom>
          <a:noFill/>
        </p:spPr>
        <p:txBody>
          <a:bodyPr wrap="none" rtlCol="0">
            <a:spAutoFit/>
          </a:bodyPr>
          <a:lstStyle/>
          <a:p>
            <a:r>
              <a:rPr lang="en-US" dirty="0" smtClean="0">
                <a:latin typeface="YaleAdmin-WebSmallCap" pitchFamily="2" charset="0"/>
              </a:rPr>
              <a:t>Final Assembly – Shell</a:t>
            </a:r>
            <a:endParaRPr lang="en-US" dirty="0">
              <a:latin typeface="YaleAdmin-WebSmallCap" pitchFamily="2" charset="0"/>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131" y="2184400"/>
            <a:ext cx="7499350" cy="561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514970" y="7397750"/>
            <a:ext cx="721672" cy="276999"/>
          </a:xfrm>
          <a:prstGeom prst="rect">
            <a:avLst/>
          </a:prstGeom>
          <a:noFill/>
        </p:spPr>
        <p:txBody>
          <a:bodyPr wrap="none" rtlCol="0">
            <a:spAutoFit/>
          </a:bodyPr>
          <a:lstStyle/>
          <a:p>
            <a:r>
              <a:rPr lang="en-US" sz="1200" dirty="0" smtClean="0"/>
              <a:t>d2_a.stl</a:t>
            </a:r>
            <a:endParaRPr lang="en-US" sz="1200" dirty="0"/>
          </a:p>
        </p:txBody>
      </p:sp>
      <p:sp>
        <p:nvSpPr>
          <p:cNvPr id="4" name="TextBox 3"/>
          <p:cNvSpPr txBox="1"/>
          <p:nvPr/>
        </p:nvSpPr>
        <p:spPr>
          <a:xfrm>
            <a:off x="6725764" y="5753100"/>
            <a:ext cx="721672" cy="276999"/>
          </a:xfrm>
          <a:prstGeom prst="rect">
            <a:avLst/>
          </a:prstGeom>
          <a:noFill/>
        </p:spPr>
        <p:txBody>
          <a:bodyPr wrap="none" rtlCol="0">
            <a:spAutoFit/>
          </a:bodyPr>
          <a:lstStyle/>
          <a:p>
            <a:r>
              <a:rPr lang="en-US" sz="1200" dirty="0" smtClean="0"/>
              <a:t>d2_b.stl</a:t>
            </a:r>
            <a:endParaRPr lang="en-US" sz="1200" dirty="0"/>
          </a:p>
        </p:txBody>
      </p:sp>
    </p:spTree>
    <p:extLst>
      <p:ext uri="{BB962C8B-B14F-4D97-AF65-F5344CB8AC3E}">
        <p14:creationId xmlns:p14="http://schemas.microsoft.com/office/powerpoint/2010/main" val="34523987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Post-Assembly</a:t>
            </a:r>
            <a:endParaRPr lang="en-US" dirty="0"/>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278499" y="9320480"/>
            <a:ext cx="729687" cy="769441"/>
          </a:xfrm>
          <a:prstGeom prst="rect">
            <a:avLst/>
          </a:prstGeom>
          <a:noFill/>
        </p:spPr>
        <p:txBody>
          <a:bodyPr wrap="none" rtlCol="0">
            <a:spAutoFit/>
          </a:bodyPr>
          <a:lstStyle/>
          <a:p>
            <a:r>
              <a:rPr lang="en-US" sz="4400" smtClean="0">
                <a:latin typeface="YaleDesign-WebSmallCap" pitchFamily="2" charset="0"/>
              </a:rPr>
              <a:t>29</a:t>
            </a:r>
            <a:endParaRPr lang="en-US" sz="4400" dirty="0">
              <a:latin typeface="YaleDesign-WebSmallCap" pitchFamily="2" charset="0"/>
            </a:endParaRPr>
          </a:p>
        </p:txBody>
      </p:sp>
      <p:sp>
        <p:nvSpPr>
          <p:cNvPr id="16" name="TextBox 15"/>
          <p:cNvSpPr txBox="1"/>
          <p:nvPr/>
        </p:nvSpPr>
        <p:spPr>
          <a:xfrm>
            <a:off x="2894494" y="1181100"/>
            <a:ext cx="1816972" cy="369332"/>
          </a:xfrm>
          <a:prstGeom prst="rect">
            <a:avLst/>
          </a:prstGeom>
          <a:noFill/>
        </p:spPr>
        <p:txBody>
          <a:bodyPr wrap="none" rtlCol="0">
            <a:spAutoFit/>
          </a:bodyPr>
          <a:lstStyle/>
          <a:p>
            <a:r>
              <a:rPr lang="en-US" dirty="0" smtClean="0">
                <a:latin typeface="YaleAdmin-WebSmallCap" pitchFamily="2" charset="0"/>
              </a:rPr>
              <a:t>Servo Zero-</a:t>
            </a:r>
            <a:r>
              <a:rPr lang="en-US" dirty="0" err="1" smtClean="0">
                <a:latin typeface="YaleAdmin-WebSmallCap" pitchFamily="2" charset="0"/>
              </a:rPr>
              <a:t>ing</a:t>
            </a:r>
            <a:endParaRPr lang="en-US" dirty="0">
              <a:latin typeface="YaleAdmin-WebSmallCap" pitchFamily="2" charset="0"/>
            </a:endParaRPr>
          </a:p>
        </p:txBody>
      </p:sp>
      <p:pic>
        <p:nvPicPr>
          <p:cNvPr id="542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25" y="2039121"/>
            <a:ext cx="4164013" cy="575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1883181" y="6069725"/>
            <a:ext cx="441435" cy="44143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034917" y="6069725"/>
            <a:ext cx="441435" cy="4414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722820" y="6069725"/>
            <a:ext cx="441435" cy="44143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933645" y="2311879"/>
            <a:ext cx="3571336" cy="4832092"/>
          </a:xfrm>
          <a:prstGeom prst="rect">
            <a:avLst/>
          </a:prstGeom>
          <a:noFill/>
        </p:spPr>
        <p:txBody>
          <a:bodyPr wrap="square" rtlCol="0">
            <a:spAutoFit/>
          </a:bodyPr>
          <a:lstStyle/>
          <a:p>
            <a:pPr marL="342900" indent="-342900">
              <a:buFont typeface="+mj-lt"/>
              <a:buAutoNum type="arabicPeriod"/>
            </a:pPr>
            <a:r>
              <a:rPr lang="en-US" sz="1400" dirty="0" smtClean="0"/>
              <a:t>Remove the </a:t>
            </a:r>
            <a:r>
              <a:rPr lang="en-US" sz="1400" dirty="0" smtClean="0">
                <a:solidFill>
                  <a:srgbClr val="FF0000"/>
                </a:solidFill>
              </a:rPr>
              <a:t>M2 bolts</a:t>
            </a:r>
            <a:r>
              <a:rPr lang="en-US" sz="1400" dirty="0" smtClean="0"/>
              <a:t> from the servo pulley</a:t>
            </a:r>
          </a:p>
          <a:p>
            <a:pPr marL="342900" indent="-342900">
              <a:buFont typeface="+mj-lt"/>
              <a:buAutoNum type="arabicPeriod"/>
            </a:pPr>
            <a:r>
              <a:rPr lang="en-US" sz="1400" dirty="0" smtClean="0"/>
              <a:t>Loosen, but do not remove, the central </a:t>
            </a:r>
            <a:r>
              <a:rPr lang="en-US" sz="1400" dirty="0" smtClean="0">
                <a:solidFill>
                  <a:srgbClr val="00B050"/>
                </a:solidFill>
              </a:rPr>
              <a:t>M2.5 bolt</a:t>
            </a:r>
            <a:r>
              <a:rPr lang="en-US" sz="1400" dirty="0" smtClean="0"/>
              <a:t>, such that the servo pulley can spin freely</a:t>
            </a:r>
          </a:p>
          <a:p>
            <a:pPr marL="342900" indent="-342900">
              <a:buFont typeface="+mj-lt"/>
              <a:buAutoNum type="arabicPeriod"/>
            </a:pPr>
            <a:r>
              <a:rPr lang="en-US" sz="1400" dirty="0" smtClean="0"/>
              <a:t>Connect the </a:t>
            </a:r>
            <a:r>
              <a:rPr lang="en-US" sz="1400" dirty="0" err="1" smtClean="0"/>
              <a:t>Dynamixel</a:t>
            </a:r>
            <a:r>
              <a:rPr lang="en-US" sz="1400" dirty="0" smtClean="0"/>
              <a:t> and (in position mode) move it to its zero encoder position</a:t>
            </a:r>
          </a:p>
          <a:p>
            <a:pPr marL="342900" indent="-342900">
              <a:buFont typeface="+mj-lt"/>
              <a:buAutoNum type="arabicPeriod"/>
            </a:pPr>
            <a:r>
              <a:rPr lang="en-US" sz="1400" dirty="0" smtClean="0"/>
              <a:t>By hand, turn the servo pulley until the tendon between the pulley and the main drive block is as taut as possible</a:t>
            </a:r>
          </a:p>
          <a:p>
            <a:pPr marL="342900" indent="-342900">
              <a:buFont typeface="+mj-lt"/>
              <a:buAutoNum type="arabicPeriod"/>
            </a:pPr>
            <a:r>
              <a:rPr lang="en-US" sz="1400" dirty="0" smtClean="0"/>
              <a:t>Re-attach the </a:t>
            </a:r>
            <a:r>
              <a:rPr lang="en-US" sz="1400" dirty="0" smtClean="0">
                <a:solidFill>
                  <a:srgbClr val="FF0000"/>
                </a:solidFill>
              </a:rPr>
              <a:t>M2 bolts </a:t>
            </a:r>
            <a:r>
              <a:rPr lang="en-US" sz="1400" dirty="0" smtClean="0"/>
              <a:t>and tighten the servo pulley</a:t>
            </a:r>
          </a:p>
          <a:p>
            <a:pPr marL="342900" indent="-342900">
              <a:buFont typeface="+mj-lt"/>
              <a:buAutoNum type="arabicPeriod"/>
            </a:pPr>
            <a:endParaRPr lang="en-US" sz="1400" dirty="0"/>
          </a:p>
          <a:p>
            <a:r>
              <a:rPr lang="en-US" sz="1400" dirty="0" smtClean="0"/>
              <a:t>Consult the main documentation for suggested software and control methodologies.</a:t>
            </a:r>
          </a:p>
          <a:p>
            <a:endParaRPr lang="en-US" sz="1400" dirty="0"/>
          </a:p>
          <a:p>
            <a:r>
              <a:rPr lang="en-US" sz="1400" dirty="0" smtClean="0"/>
              <a:t>You may need to adjust tendon lengths (especially the tendon running between the differential pulley blocks) to optimize operation.</a:t>
            </a:r>
            <a:endParaRPr lang="en-US" sz="1400" dirty="0"/>
          </a:p>
        </p:txBody>
      </p:sp>
    </p:spTree>
    <p:extLst>
      <p:ext uri="{BB962C8B-B14F-4D97-AF65-F5344CB8AC3E}">
        <p14:creationId xmlns:p14="http://schemas.microsoft.com/office/powerpoint/2010/main" val="1912697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a:t>
            </a:r>
            <a:r>
              <a:rPr lang="en-US" dirty="0"/>
              <a:t>3</a:t>
            </a:r>
            <a:r>
              <a:rPr lang="en-US" dirty="0" smtClean="0"/>
              <a:t>/3 (Flexure Base)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557324665"/>
              </p:ext>
            </p:extLst>
          </p:nvPr>
        </p:nvGraphicFramePr>
        <p:xfrm>
          <a:off x="466725" y="1285876"/>
          <a:ext cx="6838953" cy="5429659"/>
        </p:xfrm>
        <a:graphic>
          <a:graphicData uri="http://schemas.openxmlformats.org/drawingml/2006/table">
            <a:tbl>
              <a:tblPr firstRow="1" bandRow="1">
                <a:tableStyleId>{5C22544A-7EE6-4342-B048-85BDC9FD1C3A}</a:tableStyleId>
              </a:tblPr>
              <a:tblGrid>
                <a:gridCol w="1948652"/>
                <a:gridCol w="756448"/>
                <a:gridCol w="1177273"/>
                <a:gridCol w="1478290"/>
                <a:gridCol w="1478290"/>
              </a:tblGrid>
              <a:tr h="309019">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r>
                        <a:rPr lang="en-US" sz="1200" dirty="0" smtClean="0"/>
                        <a:t>Preview</a:t>
                      </a:r>
                      <a:endParaRPr lang="en-US" sz="1200" dirty="0"/>
                    </a:p>
                  </a:txBody>
                  <a:tcPr/>
                </a:tc>
              </a:tr>
              <a:tr h="307766">
                <a:tc>
                  <a:txBody>
                    <a:bodyPr/>
                    <a:lstStyle/>
                    <a:p>
                      <a:r>
                        <a:rPr lang="en-US" sz="1200" kern="1200" dirty="0" smtClean="0">
                          <a:solidFill>
                            <a:schemeClr val="dk1"/>
                          </a:solidFill>
                          <a:effectLst/>
                          <a:latin typeface="+mn-lt"/>
                          <a:ea typeface="+mn-ea"/>
                          <a:cs typeface="+mn-cs"/>
                        </a:rPr>
                        <a:t>Ø1/8”, L3/8” steel dowel pin (J1)</a:t>
                      </a:r>
                    </a:p>
                    <a:p>
                      <a:endParaRPr lang="en-US" sz="1200" dirty="0"/>
                    </a:p>
                  </a:txBody>
                  <a:tcPr/>
                </a:tc>
                <a:tc>
                  <a:txBody>
                    <a:bodyPr/>
                    <a:lstStyle/>
                    <a:p>
                      <a:r>
                        <a:rPr lang="en-US" sz="1200" dirty="0" smtClean="0"/>
                        <a:t>13</a:t>
                      </a:r>
                      <a:endParaRPr lang="en-US" sz="1200" dirty="0"/>
                    </a:p>
                  </a:txBody>
                  <a:tcPr/>
                </a:tc>
                <a:tc>
                  <a:txBody>
                    <a:bodyPr/>
                    <a:lstStyle/>
                    <a:p>
                      <a:r>
                        <a:rPr lang="en-US" sz="1200" dirty="0" smtClean="0"/>
                        <a:t>Support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2" tooltip="Add this product to your current order"/>
                        </a:rPr>
                        <a:t>98381A470</a:t>
                      </a:r>
                      <a:r>
                        <a:rPr lang="en-US" sz="1200" dirty="0" smtClean="0"/>
                        <a:t>]</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Ø1/8”, L5/8” steel dowel pin (J2)</a:t>
                      </a:r>
                    </a:p>
                    <a:p>
                      <a:endParaRPr lang="en-US" sz="1200" dirty="0"/>
                    </a:p>
                  </a:txBody>
                  <a:tcPr/>
                </a:tc>
                <a:tc>
                  <a:txBody>
                    <a:bodyPr/>
                    <a:lstStyle/>
                    <a:p>
                      <a:r>
                        <a:rPr lang="en-US" sz="1200" dirty="0" smtClean="0"/>
                        <a:t>12</a:t>
                      </a:r>
                      <a:endParaRPr lang="en-US" sz="1200" dirty="0"/>
                    </a:p>
                  </a:txBody>
                  <a:tcPr/>
                </a:tc>
                <a:tc>
                  <a:txBody>
                    <a:bodyPr/>
                    <a:lstStyle/>
                    <a:p>
                      <a:r>
                        <a:rPr lang="en-US" sz="1200" dirty="0" smtClean="0"/>
                        <a:t>Support Pin</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u="none" strike="noStrike" dirty="0" smtClean="0">
                          <a:solidFill>
                            <a:srgbClr val="006699"/>
                          </a:solidFill>
                          <a:effectLst/>
                          <a:hlinkClick r:id="rId3"/>
                        </a:rPr>
                        <a:t>98381A472</a:t>
                      </a:r>
                      <a:r>
                        <a:rPr lang="en-US" sz="1200" dirty="0" smtClean="0"/>
                        <a:t>]</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Ø3/8”, Wd1/8” nylon pulley (P1)</a:t>
                      </a:r>
                    </a:p>
                    <a:p>
                      <a:endParaRPr lang="en-US" sz="1200" dirty="0"/>
                    </a:p>
                  </a:txBody>
                  <a:tcPr/>
                </a:tc>
                <a:tc>
                  <a:txBody>
                    <a:bodyPr/>
                    <a:lstStyle/>
                    <a:p>
                      <a:r>
                        <a:rPr lang="en-US" sz="1200" dirty="0" smtClean="0"/>
                        <a:t>12</a:t>
                      </a:r>
                      <a:endParaRPr lang="en-US" sz="1200" dirty="0"/>
                    </a:p>
                  </a:txBody>
                  <a:tcPr/>
                </a:tc>
                <a:tc>
                  <a:txBody>
                    <a:bodyPr/>
                    <a:lstStyle/>
                    <a:p>
                      <a:r>
                        <a:rPr lang="en-US" sz="1200" dirty="0" smtClean="0"/>
                        <a:t>Tendon Routing</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4"/>
                        </a:rPr>
                        <a:t>3434T31</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Ø1/4”, L2-1/2” zinc-plated female standoff (S1)</a:t>
                      </a:r>
                    </a:p>
                    <a:p>
                      <a:endParaRPr lang="en-US" sz="1200" dirty="0"/>
                    </a:p>
                  </a:txBody>
                  <a:tcPr/>
                </a:tc>
                <a:tc>
                  <a:txBody>
                    <a:bodyPr/>
                    <a:lstStyle/>
                    <a:p>
                      <a:r>
                        <a:rPr lang="en-US" sz="1200" dirty="0" smtClean="0"/>
                        <a:t>4</a:t>
                      </a:r>
                      <a:endParaRPr lang="en-US" sz="1200" dirty="0"/>
                    </a:p>
                  </a:txBody>
                  <a:tcPr/>
                </a:tc>
                <a:tc>
                  <a:txBody>
                    <a:bodyPr/>
                    <a:lstStyle/>
                    <a:p>
                      <a:r>
                        <a:rPr lang="en-US" sz="1200" dirty="0" smtClean="0"/>
                        <a:t>Support</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5"/>
                        </a:rPr>
                        <a:t>92474A029</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dirty="0" smtClean="0"/>
                        <a:t>Socket Cap Screw 8-32, L3/4”</a:t>
                      </a:r>
                    </a:p>
                    <a:p>
                      <a:endParaRPr lang="en-US" sz="1200" dirty="0" smtClean="0"/>
                    </a:p>
                  </a:txBody>
                  <a:tcPr/>
                </a:tc>
                <a:tc>
                  <a:txBody>
                    <a:bodyPr/>
                    <a:lstStyle/>
                    <a:p>
                      <a:r>
                        <a:rPr lang="en-US" sz="1200" dirty="0" smtClean="0"/>
                        <a:t>8</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6" tooltip="Add this product to your current order"/>
                        </a:rPr>
                        <a:t>91253A197</a:t>
                      </a:r>
                      <a:r>
                        <a:rPr lang="en-US" sz="1200" b="0" i="0" u="none" strike="noStrike"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M2.5, L7.5mm bolt</a:t>
                      </a:r>
                    </a:p>
                    <a:p>
                      <a:endParaRPr lang="en-US" sz="1200" kern="1200" dirty="0" smtClean="0">
                        <a:solidFill>
                          <a:schemeClr val="dk1"/>
                        </a:solidFill>
                        <a:effectLst/>
                        <a:latin typeface="+mn-lt"/>
                        <a:ea typeface="+mn-ea"/>
                        <a:cs typeface="+mn-cs"/>
                      </a:endParaRPr>
                    </a:p>
                    <a:p>
                      <a:endParaRPr lang="en-US" sz="1200" dirty="0"/>
                    </a:p>
                  </a:txBody>
                  <a:tcPr/>
                </a:tc>
                <a:tc>
                  <a:txBody>
                    <a:bodyPr/>
                    <a:lstStyle/>
                    <a:p>
                      <a:r>
                        <a:rPr lang="en-US" sz="1200" dirty="0" smtClean="0"/>
                        <a:t>1</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Provided</a:t>
                      </a:r>
                      <a:r>
                        <a:rPr lang="en-US" sz="1200" baseline="0" dirty="0" smtClean="0"/>
                        <a:t> w/ </a:t>
                      </a:r>
                      <a:r>
                        <a:rPr lang="en-US" sz="1200" baseline="0" dirty="0" err="1" smtClean="0"/>
                        <a:t>Dynamixel</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M2, L3mm bolt</a:t>
                      </a:r>
                    </a:p>
                    <a:p>
                      <a:endParaRPr lang="en-US" sz="1200" kern="1200" dirty="0" smtClean="0">
                        <a:solidFill>
                          <a:schemeClr val="dk1"/>
                        </a:solidFill>
                        <a:effectLst/>
                        <a:latin typeface="+mn-lt"/>
                        <a:ea typeface="+mn-ea"/>
                        <a:cs typeface="+mn-cs"/>
                      </a:endParaRPr>
                    </a:p>
                    <a:p>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7" tooltip="Add this product to your current order"/>
                        </a:rPr>
                        <a:t>91292A003</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07766">
                <a:tc>
                  <a:txBody>
                    <a:bodyPr/>
                    <a:lstStyle/>
                    <a:p>
                      <a:r>
                        <a:rPr lang="en-US" sz="1200" kern="1200" dirty="0" smtClean="0">
                          <a:solidFill>
                            <a:schemeClr val="dk1"/>
                          </a:solidFill>
                          <a:effectLst/>
                          <a:latin typeface="+mn-lt"/>
                          <a:ea typeface="+mn-ea"/>
                          <a:cs typeface="+mn-cs"/>
                        </a:rPr>
                        <a:t>2-56, L3/4” bolt/nut</a:t>
                      </a:r>
                    </a:p>
                    <a:p>
                      <a:endParaRPr lang="en-US" sz="1200" kern="1200" dirty="0" smtClean="0">
                        <a:solidFill>
                          <a:schemeClr val="dk1"/>
                        </a:solidFill>
                        <a:effectLst/>
                        <a:latin typeface="+mn-lt"/>
                        <a:ea typeface="+mn-ea"/>
                        <a:cs typeface="+mn-cs"/>
                      </a:endParaRPr>
                    </a:p>
                    <a:p>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8"/>
                        </a:rPr>
                        <a:t>92196A084</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bl>
          </a:graphicData>
        </a:graphic>
      </p:graphicFrame>
      <p:sp>
        <p:nvSpPr>
          <p:cNvPr id="7" name="TextBox 6"/>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512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53175" y="1743075"/>
            <a:ext cx="4191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19824" y="2300942"/>
            <a:ext cx="747713" cy="468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19850" y="3017260"/>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8" name="Picture 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000749" y="3533776"/>
            <a:ext cx="1668365" cy="660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9" name="Picture 9"/>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383750" y="4279538"/>
            <a:ext cx="555212" cy="37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0" name="Picture 10"/>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48425" y="5657852"/>
            <a:ext cx="295274" cy="257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1" name="Picture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289881" y="6153152"/>
            <a:ext cx="742950"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2" name="Picture 1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383750" y="4967288"/>
            <a:ext cx="444497" cy="333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1228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1/3 (Pivot Base)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922003265"/>
              </p:ext>
            </p:extLst>
          </p:nvPr>
        </p:nvGraphicFramePr>
        <p:xfrm>
          <a:off x="466725" y="1285877"/>
          <a:ext cx="6838953" cy="7315200"/>
        </p:xfrm>
        <a:graphic>
          <a:graphicData uri="http://schemas.openxmlformats.org/drawingml/2006/table">
            <a:tbl>
              <a:tblPr firstRow="1" bandRow="1">
                <a:tableStyleId>{5C22544A-7EE6-4342-B048-85BDC9FD1C3A}</a:tableStyleId>
              </a:tblPr>
              <a:tblGrid>
                <a:gridCol w="1948652"/>
                <a:gridCol w="765973"/>
                <a:gridCol w="1167748"/>
                <a:gridCol w="1478290"/>
                <a:gridCol w="1478290"/>
              </a:tblGrid>
              <a:tr h="236427">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r>
                        <a:rPr lang="en-US" sz="1200" dirty="0" smtClean="0"/>
                        <a:t>Preview</a:t>
                      </a:r>
                      <a:endParaRPr lang="en-US" sz="1200" dirty="0"/>
                    </a:p>
                  </a:txBody>
                  <a:tcPr/>
                </a:tc>
              </a:tr>
              <a:tr h="236427">
                <a:tc>
                  <a:txBody>
                    <a:bodyPr/>
                    <a:lstStyle/>
                    <a:p>
                      <a:r>
                        <a:rPr lang="en-US" sz="1200" dirty="0" smtClean="0"/>
                        <a:t>a1_pivot.stl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Top Keeper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a2.stl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Top</a:t>
                      </a:r>
                      <a:r>
                        <a:rPr lang="en-US" sz="1200" baseline="0" dirty="0" smtClean="0"/>
                        <a:t>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a3.stl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Bottom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a4.stl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Bottom Keeper Plate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b1.stl</a:t>
                      </a:r>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Drive Pulley Block</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b2.stl</a:t>
                      </a:r>
                    </a:p>
                    <a:p>
                      <a:endParaRPr lang="en-US" sz="1200" dirty="0" smtClean="0"/>
                    </a:p>
                    <a:p>
                      <a:endParaRPr lang="en-US" sz="1200" dirty="0"/>
                    </a:p>
                  </a:txBody>
                  <a:tcPr/>
                </a:tc>
                <a:tc>
                  <a:txBody>
                    <a:bodyPr/>
                    <a:lstStyle/>
                    <a:p>
                      <a:r>
                        <a:rPr lang="en-US" sz="1200" dirty="0" smtClean="0"/>
                        <a:t>2</a:t>
                      </a:r>
                      <a:endParaRPr lang="en-US" sz="1200" dirty="0"/>
                    </a:p>
                  </a:txBody>
                  <a:tcPr/>
                </a:tc>
                <a:tc>
                  <a:txBody>
                    <a:bodyPr/>
                    <a:lstStyle/>
                    <a:p>
                      <a:r>
                        <a:rPr lang="en-US" sz="1200" dirty="0" smtClean="0"/>
                        <a:t>Routing Base Block</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b3.stl</a:t>
                      </a:r>
                    </a:p>
                    <a:p>
                      <a:endParaRPr lang="en-US" sz="1200" dirty="0" smtClean="0"/>
                    </a:p>
                    <a:p>
                      <a:endParaRPr lang="en-US" sz="1200" dirty="0"/>
                    </a:p>
                  </a:txBody>
                  <a:tcPr/>
                </a:tc>
                <a:tc>
                  <a:txBody>
                    <a:bodyPr/>
                    <a:lstStyle/>
                    <a:p>
                      <a:r>
                        <a:rPr lang="en-US" sz="1200" dirty="0" smtClean="0"/>
                        <a:t>4</a:t>
                      </a:r>
                      <a:endParaRPr lang="en-US" sz="1200" dirty="0"/>
                    </a:p>
                  </a:txBody>
                  <a:tcPr/>
                </a:tc>
                <a:tc>
                  <a:txBody>
                    <a:bodyPr/>
                    <a:lstStyle/>
                    <a:p>
                      <a:r>
                        <a:rPr lang="en-US" sz="1200" dirty="0" smtClean="0"/>
                        <a:t>Differential Block</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b4_a.stl, b4_b.stl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Servo Block </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b5.stl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Servo Pulley</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c1.stl</a:t>
                      </a:r>
                    </a:p>
                    <a:p>
                      <a:endParaRPr lang="en-US" sz="1200" dirty="0" smtClean="0"/>
                    </a:p>
                    <a:p>
                      <a:endParaRPr lang="en-US" sz="1200" dirty="0"/>
                    </a:p>
                  </a:txBody>
                  <a:tcPr/>
                </a:tc>
                <a:tc>
                  <a:txBody>
                    <a:bodyPr/>
                    <a:lstStyle/>
                    <a:p>
                      <a:r>
                        <a:rPr lang="en-US" sz="1200" dirty="0" smtClean="0"/>
                        <a:t>4</a:t>
                      </a:r>
                      <a:endParaRPr lang="en-US" sz="1200" dirty="0"/>
                    </a:p>
                  </a:txBody>
                  <a:tcPr/>
                </a:tc>
                <a:tc>
                  <a:txBody>
                    <a:bodyPr/>
                    <a:lstStyle/>
                    <a:p>
                      <a:r>
                        <a:rPr lang="en-US" sz="1200" dirty="0" smtClean="0"/>
                        <a:t>Finger Pivot Base</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d1.stl</a:t>
                      </a:r>
                    </a:p>
                    <a:p>
                      <a:endParaRPr lang="en-US" sz="120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err="1" smtClean="0"/>
                        <a:t>Sunon</a:t>
                      </a:r>
                      <a:r>
                        <a:rPr lang="en-US" sz="1200" dirty="0" smtClean="0"/>
                        <a:t> Fan Clamp*</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bl>
          </a:graphicData>
        </a:graphic>
      </p:graphicFrame>
      <p:sp>
        <p:nvSpPr>
          <p:cNvPr id="4" name="TextBox 3"/>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17289" y="7381873"/>
            <a:ext cx="534264" cy="561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05525" y="1573619"/>
            <a:ext cx="969686" cy="655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03266" y="2228850"/>
            <a:ext cx="774203"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40113" y="2890838"/>
            <a:ext cx="837356" cy="557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40113" y="3540918"/>
            <a:ext cx="962025" cy="577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85219" y="4217192"/>
            <a:ext cx="612161" cy="509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74031" y="4808939"/>
            <a:ext cx="494187" cy="505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85219" y="5438488"/>
            <a:ext cx="821461" cy="47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07900" y="6114890"/>
            <a:ext cx="532262" cy="619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89804" y="6258925"/>
            <a:ext cx="537220" cy="331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29039" y="6786401"/>
            <a:ext cx="433273"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364255" y="8070137"/>
            <a:ext cx="452223" cy="547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68544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a:t>
            </a:r>
            <a:r>
              <a:rPr lang="en-US" dirty="0"/>
              <a:t>2</a:t>
            </a:r>
            <a:r>
              <a:rPr lang="en-US" dirty="0" smtClean="0"/>
              <a:t>/3 (Pivot Base)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4172162689"/>
              </p:ext>
            </p:extLst>
          </p:nvPr>
        </p:nvGraphicFramePr>
        <p:xfrm>
          <a:off x="466725" y="1285877"/>
          <a:ext cx="6838953" cy="5577840"/>
        </p:xfrm>
        <a:graphic>
          <a:graphicData uri="http://schemas.openxmlformats.org/drawingml/2006/table">
            <a:tbl>
              <a:tblPr firstRow="1" bandRow="1">
                <a:tableStyleId>{5C22544A-7EE6-4342-B048-85BDC9FD1C3A}</a:tableStyleId>
              </a:tblPr>
              <a:tblGrid>
                <a:gridCol w="1948652"/>
                <a:gridCol w="756448"/>
                <a:gridCol w="1177273"/>
                <a:gridCol w="1478290"/>
                <a:gridCol w="1478290"/>
              </a:tblGrid>
              <a:tr h="236427">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r>
                        <a:rPr lang="en-US" sz="1200" dirty="0" smtClean="0"/>
                        <a:t>Preview</a:t>
                      </a:r>
                      <a:endParaRPr lang="en-US" sz="1200" dirty="0"/>
                    </a:p>
                  </a:txBody>
                  <a:tcPr/>
                </a:tc>
              </a:tr>
              <a:tr h="236427">
                <a:tc>
                  <a:txBody>
                    <a:bodyPr/>
                    <a:lstStyle/>
                    <a:p>
                      <a:r>
                        <a:rPr lang="en-US" sz="1200" dirty="0" smtClean="0"/>
                        <a:t>d2_a.stl,</a:t>
                      </a:r>
                      <a:r>
                        <a:rPr lang="en-US" sz="1200" baseline="0" dirty="0" smtClean="0"/>
                        <a:t> d2_b.stl</a:t>
                      </a:r>
                    </a:p>
                    <a:p>
                      <a:endParaRPr lang="en-US" sz="1200" baseline="0" dirty="0" smtClean="0"/>
                    </a:p>
                    <a:p>
                      <a:endParaRPr lang="en-US" sz="1200" dirty="0"/>
                    </a:p>
                  </a:txBody>
                  <a:tcPr/>
                </a:tc>
                <a:tc>
                  <a:txBody>
                    <a:bodyPr/>
                    <a:lstStyle/>
                    <a:p>
                      <a:r>
                        <a:rPr lang="en-US" sz="1200" dirty="0" smtClean="0"/>
                        <a:t>1</a:t>
                      </a:r>
                      <a:endParaRPr lang="en-US" sz="1200" dirty="0"/>
                    </a:p>
                  </a:txBody>
                  <a:tcPr/>
                </a:tc>
                <a:tc>
                  <a:txBody>
                    <a:bodyPr/>
                    <a:lstStyle/>
                    <a:p>
                      <a:r>
                        <a:rPr lang="en-US" sz="1200" dirty="0" smtClean="0"/>
                        <a:t>Case</a:t>
                      </a:r>
                      <a:r>
                        <a:rPr lang="en-US" sz="1200" baseline="0" dirty="0" smtClean="0"/>
                        <a:t> Shell*</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err="1" smtClean="0"/>
                        <a:t>finger_pivot.stl</a:t>
                      </a:r>
                      <a:endParaRPr lang="en-US" sz="1200" dirty="0" smtClean="0"/>
                    </a:p>
                    <a:p>
                      <a:endParaRPr lang="en-US" sz="1200" dirty="0" smtClean="0"/>
                    </a:p>
                    <a:p>
                      <a:endParaRPr lang="en-US" sz="1200" dirty="0"/>
                    </a:p>
                  </a:txBody>
                  <a:tcPr/>
                </a:tc>
                <a:tc>
                  <a:txBody>
                    <a:bodyPr/>
                    <a:lstStyle/>
                    <a:p>
                      <a:r>
                        <a:rPr lang="en-US" sz="1200" dirty="0" smtClean="0"/>
                        <a:t>4</a:t>
                      </a:r>
                      <a:endParaRPr lang="en-US" sz="1200" dirty="0"/>
                    </a:p>
                  </a:txBody>
                  <a:tcPr/>
                </a:tc>
                <a:tc>
                  <a:txBody>
                    <a:bodyPr/>
                    <a:lstStyle/>
                    <a:p>
                      <a:r>
                        <a:rPr lang="en-US" sz="1200" dirty="0" smtClean="0"/>
                        <a:t>Finger Molds – Breakaway </a:t>
                      </a:r>
                      <a:endParaRPr lang="en-US" sz="1200" dirty="0"/>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err="1" smtClean="0"/>
                        <a:t>finger_fp_A.stl</a:t>
                      </a:r>
                      <a:r>
                        <a:rPr lang="en-US" sz="1200" dirty="0" smtClean="0"/>
                        <a:t>, </a:t>
                      </a:r>
                      <a:r>
                        <a:rPr lang="en-US" sz="1200" dirty="0" err="1" smtClean="0"/>
                        <a:t>finger_fp_B.stl</a:t>
                      </a:r>
                      <a:r>
                        <a:rPr lang="en-US" sz="1200" dirty="0" smtClean="0"/>
                        <a:t>, </a:t>
                      </a:r>
                      <a:r>
                        <a:rPr lang="en-US" sz="1200" dirty="0" err="1" smtClean="0"/>
                        <a:t>shell_fp_A.stl</a:t>
                      </a:r>
                      <a:r>
                        <a:rPr lang="en-US" sz="1200" dirty="0" smtClean="0"/>
                        <a:t>,</a:t>
                      </a:r>
                      <a:r>
                        <a:rPr lang="en-US" sz="1200" baseline="0" dirty="0" smtClean="0"/>
                        <a:t> </a:t>
                      </a:r>
                      <a:r>
                        <a:rPr lang="en-US" sz="1200" baseline="0" dirty="0" err="1" smtClean="0"/>
                        <a:t>shell_fp_B.stl</a:t>
                      </a:r>
                      <a:r>
                        <a:rPr lang="en-US" sz="1200" baseline="0" dirty="0" smtClean="0"/>
                        <a:t>, </a:t>
                      </a:r>
                      <a:r>
                        <a:rPr lang="en-US" sz="1200" baseline="0" dirty="0" err="1" smtClean="0"/>
                        <a:t>shell_fp_C.stl</a:t>
                      </a:r>
                      <a:endParaRPr lang="en-US" sz="1200" baseline="0" dirty="0" smtClean="0"/>
                    </a:p>
                    <a:p>
                      <a:endParaRPr lang="en-US" sz="1200" baseline="0" dirty="0" smtClean="0"/>
                    </a:p>
                    <a:p>
                      <a:endParaRPr lang="en-US" sz="1200" dirty="0"/>
                    </a:p>
                  </a:txBody>
                  <a:tcPr/>
                </a:tc>
                <a:tc>
                  <a:txBody>
                    <a:bodyPr/>
                    <a:lstStyle/>
                    <a:p>
                      <a:r>
                        <a:rPr lang="en-US" sz="1200" dirty="0" smtClean="0"/>
                        <a:t>4</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Finger Molds – Multi Part</a:t>
                      </a:r>
                    </a:p>
                  </a:txBody>
                  <a:tcPr/>
                </a:tc>
                <a:tc>
                  <a:txBody>
                    <a:bodyPr/>
                    <a:lstStyle/>
                    <a:p>
                      <a:r>
                        <a:rPr lang="en-US" sz="1200" dirty="0" smtClean="0"/>
                        <a:t>3D Print</a:t>
                      </a:r>
                      <a:endParaRPr lang="en-US" sz="1200" dirty="0"/>
                    </a:p>
                  </a:txBody>
                  <a:tcPr/>
                </a:tc>
                <a:tc>
                  <a:txBody>
                    <a:bodyPr/>
                    <a:lstStyle/>
                    <a:p>
                      <a:endParaRPr lang="en-US" sz="1200" dirty="0"/>
                    </a:p>
                  </a:txBody>
                  <a:tcPr>
                    <a:solidFill>
                      <a:schemeClr val="bg1"/>
                    </a:solidFill>
                  </a:tcPr>
                </a:tc>
              </a:tr>
              <a:tr h="236427">
                <a:tc>
                  <a:txBody>
                    <a:bodyPr/>
                    <a:lstStyle/>
                    <a:p>
                      <a:r>
                        <a:rPr lang="en-US" sz="1200" dirty="0" err="1" smtClean="0"/>
                        <a:t>Robotis</a:t>
                      </a:r>
                      <a:r>
                        <a:rPr lang="en-US" sz="1200" dirty="0" smtClean="0"/>
                        <a:t> MX-64 </a:t>
                      </a:r>
                      <a:r>
                        <a:rPr lang="en-US" sz="1200" dirty="0" err="1" smtClean="0"/>
                        <a:t>Dynamixel</a:t>
                      </a:r>
                      <a:endParaRPr lang="en-US" sz="1200" dirty="0" smtClean="0"/>
                    </a:p>
                    <a:p>
                      <a:endParaRPr lang="en-US" sz="1200" dirty="0" smtClean="0"/>
                    </a:p>
                    <a:p>
                      <a:endParaRPr lang="en-US" sz="1200" dirty="0" smtClean="0"/>
                    </a:p>
                  </a:txBody>
                  <a:tcPr/>
                </a:tc>
                <a:tc>
                  <a:txBody>
                    <a:bodyPr/>
                    <a:lstStyle/>
                    <a:p>
                      <a:r>
                        <a:rPr lang="en-US" sz="1200" dirty="0" smtClean="0"/>
                        <a:t>1</a:t>
                      </a:r>
                      <a:endParaRPr lang="en-US" sz="1200" dirty="0"/>
                    </a:p>
                  </a:txBody>
                  <a:tcPr/>
                </a:tc>
                <a:tc>
                  <a:txBody>
                    <a:bodyPr/>
                    <a:lstStyle/>
                    <a:p>
                      <a:r>
                        <a:rPr lang="en-US" sz="1200" dirty="0" smtClean="0"/>
                        <a:t>Actuator</a:t>
                      </a:r>
                      <a:endParaRPr lang="en-US" sz="1200" dirty="0"/>
                    </a:p>
                  </a:txBody>
                  <a:tcPr/>
                </a:tc>
                <a:tc>
                  <a:txBody>
                    <a:bodyPr/>
                    <a:lstStyle/>
                    <a:p>
                      <a:r>
                        <a:rPr lang="en-US" sz="1200" dirty="0" err="1" smtClean="0"/>
                        <a:t>Robotis</a:t>
                      </a:r>
                      <a:r>
                        <a:rPr lang="en-US" sz="1200" baseline="0" dirty="0" smtClean="0"/>
                        <a:t> [</a:t>
                      </a:r>
                      <a:r>
                        <a:rPr lang="en-US" sz="1200" baseline="0" dirty="0" smtClean="0">
                          <a:hlinkClick r:id="rId2"/>
                        </a:rPr>
                        <a:t>link</a:t>
                      </a:r>
                      <a:r>
                        <a:rPr lang="en-US" sz="1200" baseline="0" dirty="0" smtClean="0"/>
                        <a:t>]</a:t>
                      </a:r>
                      <a:endParaRPr lang="en-US" sz="1200" dirty="0"/>
                    </a:p>
                  </a:txBody>
                  <a:tcPr/>
                </a:tc>
                <a:tc>
                  <a:txBody>
                    <a:bodyPr/>
                    <a:lstStyle/>
                    <a:p>
                      <a:endParaRPr lang="en-US" sz="1200" dirty="0"/>
                    </a:p>
                  </a:txBody>
                  <a:tcPr>
                    <a:solidFill>
                      <a:schemeClr val="bg1"/>
                    </a:solidFill>
                  </a:tcPr>
                </a:tc>
              </a:tr>
              <a:tr h="236427">
                <a:tc>
                  <a:txBody>
                    <a:bodyPr/>
                    <a:lstStyle/>
                    <a:p>
                      <a:r>
                        <a:rPr lang="en-US" sz="1200" dirty="0" err="1" smtClean="0"/>
                        <a:t>Sunon</a:t>
                      </a:r>
                      <a:r>
                        <a:rPr lang="en-US" sz="1200" dirty="0" smtClean="0"/>
                        <a:t> 25x10mm 12VDC Fan</a:t>
                      </a:r>
                    </a:p>
                    <a:p>
                      <a:endParaRPr lang="en-US" sz="1200" dirty="0" smtClean="0"/>
                    </a:p>
                    <a:p>
                      <a:endParaRPr lang="en-US" sz="1200" dirty="0" smtClean="0"/>
                    </a:p>
                  </a:txBody>
                  <a:tcPr/>
                </a:tc>
                <a:tc>
                  <a:txBody>
                    <a:bodyPr/>
                    <a:lstStyle/>
                    <a:p>
                      <a:r>
                        <a:rPr lang="en-US" sz="1200" dirty="0" smtClean="0"/>
                        <a:t>1</a:t>
                      </a:r>
                      <a:endParaRPr lang="en-US" sz="1200" dirty="0"/>
                    </a:p>
                  </a:txBody>
                  <a:tcPr/>
                </a:tc>
                <a:tc>
                  <a:txBody>
                    <a:bodyPr/>
                    <a:lstStyle/>
                    <a:p>
                      <a:r>
                        <a:rPr lang="en-US" sz="1200" dirty="0" smtClean="0"/>
                        <a:t>Cooling Fan*</a:t>
                      </a:r>
                      <a:endParaRPr lang="en-US" sz="1200" dirty="0"/>
                    </a:p>
                  </a:txBody>
                  <a:tcPr/>
                </a:tc>
                <a:tc>
                  <a:txBody>
                    <a:bodyPr/>
                    <a:lstStyle/>
                    <a:p>
                      <a:r>
                        <a:rPr lang="en-US" sz="1200" dirty="0" err="1" smtClean="0"/>
                        <a:t>Digikey</a:t>
                      </a:r>
                      <a:r>
                        <a:rPr lang="en-US" sz="1200" dirty="0" smtClean="0"/>
                        <a:t> [</a:t>
                      </a:r>
                      <a:r>
                        <a:rPr lang="en-US" sz="1200" dirty="0" smtClean="0">
                          <a:hlinkClick r:id="rId3"/>
                        </a:rPr>
                        <a:t>link</a:t>
                      </a:r>
                      <a:r>
                        <a:rPr lang="en-US" sz="1200" dirty="0" smtClean="0"/>
                        <a: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Power Pro Spectra</a:t>
                      </a:r>
                    </a:p>
                    <a:p>
                      <a:endParaRPr lang="en-US" sz="1200" dirty="0" smtClean="0"/>
                    </a:p>
                    <a:p>
                      <a:endParaRPr lang="en-US" sz="1200" dirty="0" smtClean="0"/>
                    </a:p>
                  </a:txBody>
                  <a:tcPr/>
                </a:tc>
                <a:tc>
                  <a:txBody>
                    <a:bodyPr/>
                    <a:lstStyle/>
                    <a:p>
                      <a:r>
                        <a:rPr lang="en-US" sz="1200" dirty="0" smtClean="0"/>
                        <a:t>1</a:t>
                      </a:r>
                      <a:endParaRPr lang="en-US" sz="1200" dirty="0"/>
                    </a:p>
                  </a:txBody>
                  <a:tcPr/>
                </a:tc>
                <a:tc>
                  <a:txBody>
                    <a:bodyPr/>
                    <a:lstStyle/>
                    <a:p>
                      <a:r>
                        <a:rPr lang="en-US" sz="1200" dirty="0" smtClean="0"/>
                        <a:t>Tendon</a:t>
                      </a:r>
                      <a:endParaRPr lang="en-US" sz="1200" dirty="0"/>
                    </a:p>
                  </a:txBody>
                  <a:tcPr/>
                </a:tc>
                <a:tc>
                  <a:txBody>
                    <a:bodyPr/>
                    <a:lstStyle/>
                    <a:p>
                      <a:r>
                        <a:rPr lang="en-US" sz="1200" dirty="0" smtClean="0"/>
                        <a:t>Amazon [</a:t>
                      </a:r>
                      <a:r>
                        <a:rPr lang="en-US" sz="1200" dirty="0" smtClean="0">
                          <a:hlinkClick r:id="rId4"/>
                        </a:rPr>
                        <a:t>link</a:t>
                      </a:r>
                      <a:r>
                        <a:rPr lang="en-US" sz="1200" dirty="0" smtClean="0"/>
                        <a:t>]</a:t>
                      </a:r>
                      <a:endParaRPr lang="en-US" sz="1200" dirty="0"/>
                    </a:p>
                  </a:txBody>
                  <a:tcPr/>
                </a:tc>
                <a:tc>
                  <a:txBody>
                    <a:bodyPr/>
                    <a:lstStyle/>
                    <a:p>
                      <a:endParaRPr lang="en-US" sz="1200" dirty="0"/>
                    </a:p>
                  </a:txBody>
                  <a:tcPr>
                    <a:solidFill>
                      <a:schemeClr val="bg1"/>
                    </a:solidFill>
                  </a:tcPr>
                </a:tc>
              </a:tr>
              <a:tr h="236427">
                <a:tc>
                  <a:txBody>
                    <a:bodyPr/>
                    <a:lstStyle/>
                    <a:p>
                      <a:r>
                        <a:rPr lang="en-US" sz="1200" kern="1200" dirty="0" smtClean="0">
                          <a:solidFill>
                            <a:schemeClr val="dk1"/>
                          </a:solidFill>
                          <a:effectLst/>
                          <a:latin typeface="+mn-lt"/>
                          <a:ea typeface="+mn-ea"/>
                          <a:cs typeface="+mn-cs"/>
                        </a:rPr>
                        <a:t>PMC-780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Joint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5"/>
                        </a:rPr>
                        <a:t>link</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236427">
                <a:tc>
                  <a:txBody>
                    <a:bodyPr/>
                    <a:lstStyle/>
                    <a:p>
                      <a:r>
                        <a:rPr lang="en-US" sz="1200" dirty="0" err="1" smtClean="0"/>
                        <a:t>Vytaflex</a:t>
                      </a:r>
                      <a:r>
                        <a:rPr lang="en-US" sz="1200" dirty="0" smtClean="0"/>
                        <a:t> 30 Urethane</a:t>
                      </a:r>
                      <a:endParaRPr lang="en-US" sz="1200" dirty="0"/>
                    </a:p>
                  </a:txBody>
                  <a:tcPr/>
                </a:tc>
                <a:tc>
                  <a:txBody>
                    <a:bodyPr/>
                    <a:lstStyle/>
                    <a:p>
                      <a:r>
                        <a:rPr lang="en-US" sz="1200" dirty="0" smtClean="0"/>
                        <a:t>1</a:t>
                      </a:r>
                      <a:endParaRPr lang="en-US" sz="1200" dirty="0"/>
                    </a:p>
                  </a:txBody>
                  <a:tcPr/>
                </a:tc>
                <a:tc>
                  <a:txBody>
                    <a:bodyPr/>
                    <a:lstStyle/>
                    <a:p>
                      <a:r>
                        <a:rPr lang="en-US" sz="1200" dirty="0" smtClean="0"/>
                        <a:t>Finger Pad Urethane</a:t>
                      </a:r>
                      <a:endParaRPr lang="en-US" sz="1200" dirty="0"/>
                    </a:p>
                  </a:txBody>
                  <a:tcPr/>
                </a:tc>
                <a:tc>
                  <a:txBody>
                    <a:bodyPr/>
                    <a:lstStyle/>
                    <a:p>
                      <a:r>
                        <a:rPr lang="en-US" sz="1200" kern="1200" dirty="0" smtClean="0">
                          <a:solidFill>
                            <a:schemeClr val="dk1"/>
                          </a:solidFill>
                          <a:effectLst/>
                          <a:latin typeface="+mn-lt"/>
                          <a:ea typeface="+mn-ea"/>
                          <a:cs typeface="+mn-cs"/>
                        </a:rPr>
                        <a:t>Smooth-On [</a:t>
                      </a:r>
                      <a:r>
                        <a:rPr lang="en-US" sz="1200" u="sng" kern="1200" dirty="0" smtClean="0">
                          <a:solidFill>
                            <a:schemeClr val="dk1"/>
                          </a:solidFill>
                          <a:effectLst/>
                          <a:latin typeface="+mn-lt"/>
                          <a:ea typeface="+mn-ea"/>
                          <a:cs typeface="+mn-cs"/>
                          <a:hlinkClick r:id="rId6"/>
                        </a:rPr>
                        <a:t>link</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bl>
          </a:graphicData>
        </a:graphic>
      </p:graphicFrame>
      <p:sp>
        <p:nvSpPr>
          <p:cNvPr id="4" name="TextBox 3"/>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5"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97225" y="1628775"/>
            <a:ext cx="590549" cy="590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13337" y="1628775"/>
            <a:ext cx="573287" cy="5339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40101" y="3028950"/>
            <a:ext cx="1484650" cy="1050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83601" y="2351839"/>
            <a:ext cx="1259472" cy="553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descr="http://www.trossenrobotics.com/shared/images/PImages/M-200-RS-RX-64.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516914" y="4110830"/>
            <a:ext cx="579439" cy="57943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FAN 25X10MM 12VDC 0.45W 3CFM | MC25101V2-000U-A99 | 259-1570-ND | Digi-Key Corp."/>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555014" y="4872129"/>
            <a:ext cx="469015" cy="4690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7" descr="http://ecx.images-amazon.com/images/I/51VoEMZil0L.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358728" y="5424579"/>
            <a:ext cx="724361" cy="601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8158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Parts List </a:t>
            </a:r>
            <a:r>
              <a:rPr lang="en-US" dirty="0"/>
              <a:t>3</a:t>
            </a:r>
            <a:r>
              <a:rPr lang="en-US" dirty="0" smtClean="0"/>
              <a:t>/3 (Pivot Base)</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795983603"/>
              </p:ext>
            </p:extLst>
          </p:nvPr>
        </p:nvGraphicFramePr>
        <p:xfrm>
          <a:off x="466725" y="1285877"/>
          <a:ext cx="6838953" cy="6675120"/>
        </p:xfrm>
        <a:graphic>
          <a:graphicData uri="http://schemas.openxmlformats.org/drawingml/2006/table">
            <a:tbl>
              <a:tblPr firstRow="1" bandRow="1">
                <a:tableStyleId>{5C22544A-7EE6-4342-B048-85BDC9FD1C3A}</a:tableStyleId>
              </a:tblPr>
              <a:tblGrid>
                <a:gridCol w="1948652"/>
                <a:gridCol w="765973"/>
                <a:gridCol w="1167748"/>
                <a:gridCol w="1478290"/>
                <a:gridCol w="1478290"/>
              </a:tblGrid>
              <a:tr h="236427">
                <a:tc>
                  <a:txBody>
                    <a:bodyPr/>
                    <a:lstStyle/>
                    <a:p>
                      <a:r>
                        <a:rPr lang="en-US" sz="1200" dirty="0" smtClean="0"/>
                        <a:t>Part Name</a:t>
                      </a:r>
                      <a:endParaRPr lang="en-US" sz="1200" dirty="0"/>
                    </a:p>
                  </a:txBody>
                  <a:tcPr/>
                </a:tc>
                <a:tc>
                  <a:txBody>
                    <a:bodyPr/>
                    <a:lstStyle/>
                    <a:p>
                      <a:r>
                        <a:rPr lang="en-US" sz="1200" dirty="0" smtClean="0"/>
                        <a:t>Quantity</a:t>
                      </a:r>
                      <a:endParaRPr lang="en-US" sz="1200" dirty="0"/>
                    </a:p>
                  </a:txBody>
                  <a:tcPr/>
                </a:tc>
                <a:tc>
                  <a:txBody>
                    <a:bodyPr/>
                    <a:lstStyle/>
                    <a:p>
                      <a:r>
                        <a:rPr lang="en-US" sz="1200" dirty="0" smtClean="0"/>
                        <a:t>Usage</a:t>
                      </a:r>
                      <a:endParaRPr lang="en-US" sz="1200" dirty="0"/>
                    </a:p>
                  </a:txBody>
                  <a:tcPr/>
                </a:tc>
                <a:tc>
                  <a:txBody>
                    <a:bodyPr/>
                    <a:lstStyle/>
                    <a:p>
                      <a:r>
                        <a:rPr lang="en-US" sz="1200" dirty="0" smtClean="0"/>
                        <a:t>Vendor</a:t>
                      </a:r>
                      <a:endParaRPr lang="en-US" sz="1200" dirty="0"/>
                    </a:p>
                  </a:txBody>
                  <a:tcPr/>
                </a:tc>
                <a:tc>
                  <a:txBody>
                    <a:bodyPr/>
                    <a:lstStyle/>
                    <a:p>
                      <a:r>
                        <a:rPr lang="en-US" sz="1200" dirty="0" smtClean="0"/>
                        <a:t>Preview</a:t>
                      </a:r>
                      <a:endParaRPr lang="en-US" sz="1200" dirty="0"/>
                    </a:p>
                  </a:txBody>
                  <a:tcPr/>
                </a:tc>
              </a:tr>
              <a:tr h="236427">
                <a:tc>
                  <a:txBody>
                    <a:bodyPr/>
                    <a:lstStyle/>
                    <a:p>
                      <a:r>
                        <a:rPr lang="en-US" sz="1200" kern="1200" dirty="0" smtClean="0">
                          <a:solidFill>
                            <a:schemeClr val="dk1"/>
                          </a:solidFill>
                          <a:effectLst/>
                          <a:latin typeface="+mn-lt"/>
                          <a:ea typeface="+mn-ea"/>
                          <a:cs typeface="+mn-cs"/>
                        </a:rPr>
                        <a:t>Ø1/8”, L3/8” steel dowel pin (J1)</a:t>
                      </a:r>
                    </a:p>
                    <a:p>
                      <a:endParaRPr lang="en-US" sz="1200" kern="1200" dirty="0" smtClean="0">
                        <a:solidFill>
                          <a:schemeClr val="dk1"/>
                        </a:solidFill>
                        <a:effectLst/>
                        <a:latin typeface="+mn-lt"/>
                        <a:ea typeface="+mn-ea"/>
                        <a:cs typeface="+mn-cs"/>
                      </a:endParaRPr>
                    </a:p>
                  </a:txBody>
                  <a:tcPr/>
                </a:tc>
                <a:tc>
                  <a:txBody>
                    <a:bodyPr/>
                    <a:lstStyle/>
                    <a:p>
                      <a:r>
                        <a:rPr lang="en-US" sz="1200" dirty="0" smtClean="0"/>
                        <a:t>13</a:t>
                      </a:r>
                      <a:endParaRPr lang="en-US" sz="1200" dirty="0"/>
                    </a:p>
                  </a:txBody>
                  <a:tcPr/>
                </a:tc>
                <a:tc>
                  <a:txBody>
                    <a:bodyPr/>
                    <a:lstStyle/>
                    <a:p>
                      <a:r>
                        <a:rPr lang="en-US" sz="1200" dirty="0" smtClean="0"/>
                        <a:t>Support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2" tooltip="Add this product to your current order"/>
                        </a:rPr>
                        <a:t>98381A470</a:t>
                      </a:r>
                      <a:r>
                        <a:rPr lang="en-US" sz="1200" dirty="0" smtClean="0"/>
                        <a:t>]</a:t>
                      </a:r>
                      <a:endParaRPr lang="en-US" sz="1200" dirty="0"/>
                    </a:p>
                  </a:txBody>
                  <a:tcPr/>
                </a:tc>
                <a:tc>
                  <a:txBody>
                    <a:bodyPr/>
                    <a:lstStyle/>
                    <a:p>
                      <a:endParaRPr lang="en-US" sz="1200" dirty="0"/>
                    </a:p>
                  </a:txBody>
                  <a:tcPr>
                    <a:solidFill>
                      <a:schemeClr val="bg1"/>
                    </a:solidFill>
                  </a:tcPr>
                </a:tc>
              </a:tr>
              <a:tr h="236427">
                <a:tc>
                  <a:txBody>
                    <a:bodyPr/>
                    <a:lstStyle/>
                    <a:p>
                      <a:r>
                        <a:rPr lang="en-US" sz="1200" kern="1200" dirty="0" smtClean="0">
                          <a:solidFill>
                            <a:schemeClr val="dk1"/>
                          </a:solidFill>
                          <a:effectLst/>
                          <a:latin typeface="+mn-lt"/>
                          <a:ea typeface="+mn-ea"/>
                          <a:cs typeface="+mn-cs"/>
                        </a:rPr>
                        <a:t>Ø1/8”, L5/8” steel dowel pin (J2)</a:t>
                      </a:r>
                    </a:p>
                    <a:p>
                      <a:endParaRPr lang="en-US" sz="1200" kern="1200" dirty="0" smtClean="0">
                        <a:solidFill>
                          <a:schemeClr val="dk1"/>
                        </a:solidFill>
                        <a:effectLst/>
                        <a:latin typeface="+mn-lt"/>
                        <a:ea typeface="+mn-ea"/>
                        <a:cs typeface="+mn-cs"/>
                      </a:endParaRPr>
                    </a:p>
                  </a:txBody>
                  <a:tcPr/>
                </a:tc>
                <a:tc>
                  <a:txBody>
                    <a:bodyPr/>
                    <a:lstStyle/>
                    <a:p>
                      <a:r>
                        <a:rPr lang="en-US" sz="1200" dirty="0" smtClean="0"/>
                        <a:t>12</a:t>
                      </a:r>
                      <a:endParaRPr lang="en-US" sz="1200" dirty="0"/>
                    </a:p>
                  </a:txBody>
                  <a:tcPr/>
                </a:tc>
                <a:tc>
                  <a:txBody>
                    <a:bodyPr/>
                    <a:lstStyle/>
                    <a:p>
                      <a:r>
                        <a:rPr lang="en-US" sz="1200" dirty="0" smtClean="0"/>
                        <a:t>Support Pin</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McMaster [</a:t>
                      </a:r>
                      <a:r>
                        <a:rPr lang="en-US" sz="1200" u="none" strike="noStrike" dirty="0" smtClean="0">
                          <a:solidFill>
                            <a:srgbClr val="006699"/>
                          </a:solidFill>
                          <a:effectLst/>
                          <a:hlinkClick r:id="rId3"/>
                        </a:rPr>
                        <a:t>98381A472</a:t>
                      </a:r>
                      <a:r>
                        <a:rPr lang="en-US" sz="1200" dirty="0" smtClean="0"/>
                        <a:t>]</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txBody>
                  <a:tcPr>
                    <a:solidFill>
                      <a:schemeClr val="bg1"/>
                    </a:solidFill>
                  </a:tcPr>
                </a:tc>
              </a:tr>
              <a:tr h="236427">
                <a:tc>
                  <a:txBody>
                    <a:bodyPr/>
                    <a:lstStyle/>
                    <a:p>
                      <a:r>
                        <a:rPr lang="en-US" sz="1200" kern="1200" dirty="0" smtClean="0">
                          <a:solidFill>
                            <a:schemeClr val="dk1"/>
                          </a:solidFill>
                          <a:effectLst/>
                          <a:latin typeface="+mn-lt"/>
                          <a:ea typeface="+mn-ea"/>
                          <a:cs typeface="+mn-cs"/>
                        </a:rPr>
                        <a:t>Ø1/4”, L1” steel dowel pin (J3)</a:t>
                      </a:r>
                    </a:p>
                    <a:p>
                      <a:endParaRPr lang="en-US" sz="1200" dirty="0"/>
                    </a:p>
                  </a:txBody>
                  <a:tcPr/>
                </a:tc>
                <a:tc>
                  <a:txBody>
                    <a:bodyPr/>
                    <a:lstStyle/>
                    <a:p>
                      <a:r>
                        <a:rPr lang="en-US" sz="1200" dirty="0" smtClean="0"/>
                        <a:t>4</a:t>
                      </a:r>
                      <a:endParaRPr lang="en-US" sz="1200" dirty="0"/>
                    </a:p>
                  </a:txBody>
                  <a:tcPr/>
                </a:tc>
                <a:tc>
                  <a:txBody>
                    <a:bodyPr/>
                    <a:lstStyle/>
                    <a:p>
                      <a:r>
                        <a:rPr lang="en-US" sz="1200" dirty="0" smtClean="0"/>
                        <a:t>Joint Pin</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4" tooltip="Add item to current order"/>
                        </a:rPr>
                        <a:t>98381A542</a:t>
                      </a:r>
                      <a:r>
                        <a:rPr lang="en-US" sz="1200" b="0" i="0" u="none" strike="noStrike"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236427">
                <a:tc>
                  <a:txBody>
                    <a:bodyPr/>
                    <a:lstStyle/>
                    <a:p>
                      <a:r>
                        <a:rPr lang="en-US" sz="1200" kern="1200" dirty="0" smtClean="0">
                          <a:solidFill>
                            <a:schemeClr val="dk1"/>
                          </a:solidFill>
                          <a:effectLst/>
                          <a:latin typeface="+mn-lt"/>
                          <a:ea typeface="+mn-ea"/>
                          <a:cs typeface="+mn-cs"/>
                        </a:rPr>
                        <a:t>Ø3/8”, Wd1/8” nylon pulley (P1)</a:t>
                      </a:r>
                    </a:p>
                    <a:p>
                      <a:endParaRPr lang="en-US" sz="1200" dirty="0"/>
                    </a:p>
                  </a:txBody>
                  <a:tcPr/>
                </a:tc>
                <a:tc>
                  <a:txBody>
                    <a:bodyPr/>
                    <a:lstStyle/>
                    <a:p>
                      <a:r>
                        <a:rPr lang="en-US" sz="1200" dirty="0" smtClean="0"/>
                        <a:t>12</a:t>
                      </a:r>
                      <a:endParaRPr lang="en-US" sz="1200" dirty="0"/>
                    </a:p>
                  </a:txBody>
                  <a:tcPr/>
                </a:tc>
                <a:tc>
                  <a:txBody>
                    <a:bodyPr/>
                    <a:lstStyle/>
                    <a:p>
                      <a:r>
                        <a:rPr lang="en-US" sz="1200" dirty="0" smtClean="0"/>
                        <a:t>Tendon Routing</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5"/>
                        </a:rPr>
                        <a:t>3434T31</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20286">
                <a:tc>
                  <a:txBody>
                    <a:bodyPr/>
                    <a:lstStyle/>
                    <a:p>
                      <a:r>
                        <a:rPr lang="en-US" sz="1200" kern="1200" dirty="0" smtClean="0">
                          <a:solidFill>
                            <a:schemeClr val="dk1"/>
                          </a:solidFill>
                          <a:effectLst/>
                          <a:latin typeface="+mn-lt"/>
                          <a:ea typeface="+mn-ea"/>
                          <a:cs typeface="+mn-cs"/>
                        </a:rPr>
                        <a:t>Ø1/4”, L2-1/2” zinc-plated standoff</a:t>
                      </a:r>
                    </a:p>
                    <a:p>
                      <a:endParaRPr lang="en-US" sz="1200" dirty="0"/>
                    </a:p>
                  </a:txBody>
                  <a:tcPr/>
                </a:tc>
                <a:tc>
                  <a:txBody>
                    <a:bodyPr/>
                    <a:lstStyle/>
                    <a:p>
                      <a:r>
                        <a:rPr lang="en-US" sz="1200" dirty="0" smtClean="0"/>
                        <a:t>4</a:t>
                      </a:r>
                      <a:endParaRPr lang="en-US" sz="1200" dirty="0"/>
                    </a:p>
                  </a:txBody>
                  <a:tcPr/>
                </a:tc>
                <a:tc>
                  <a:txBody>
                    <a:bodyPr/>
                    <a:lstStyle/>
                    <a:p>
                      <a:r>
                        <a:rPr lang="en-US" sz="1200" dirty="0" smtClean="0"/>
                        <a:t>Support</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6"/>
                        </a:rPr>
                        <a:t>92474A029</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236427">
                <a:tc>
                  <a:txBody>
                    <a:bodyPr/>
                    <a:lstStyle/>
                    <a:p>
                      <a:r>
                        <a:rPr lang="en-US" sz="1200" dirty="0" smtClean="0"/>
                        <a:t>Socket Cap Screw 8-32, L3/4”</a:t>
                      </a:r>
                    </a:p>
                    <a:p>
                      <a:endParaRPr lang="en-US" sz="1200" dirty="0"/>
                    </a:p>
                  </a:txBody>
                  <a:tcPr/>
                </a:tc>
                <a:tc>
                  <a:txBody>
                    <a:bodyPr/>
                    <a:lstStyle/>
                    <a:p>
                      <a:r>
                        <a:rPr lang="en-US" sz="1200" dirty="0" smtClean="0"/>
                        <a:t>8</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7" tooltip="Add this product to your current order"/>
                        </a:rPr>
                        <a:t>91253A197</a:t>
                      </a:r>
                      <a:r>
                        <a:rPr lang="en-US" sz="1200" b="0" i="0" u="none" strike="noStrike"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236427">
                <a:tc>
                  <a:txBody>
                    <a:bodyPr/>
                    <a:lstStyle/>
                    <a:p>
                      <a:r>
                        <a:rPr lang="en-US" sz="1200" kern="1200" dirty="0" smtClean="0">
                          <a:solidFill>
                            <a:schemeClr val="dk1"/>
                          </a:solidFill>
                          <a:effectLst/>
                          <a:latin typeface="+mn-lt"/>
                          <a:ea typeface="+mn-ea"/>
                          <a:cs typeface="+mn-cs"/>
                        </a:rPr>
                        <a:t>M2.5, L7.5mm bolt</a:t>
                      </a:r>
                    </a:p>
                    <a:p>
                      <a:endParaRPr lang="en-US" sz="1200" kern="1200" dirty="0" smtClean="0">
                        <a:solidFill>
                          <a:schemeClr val="dk1"/>
                        </a:solidFill>
                        <a:effectLst/>
                        <a:latin typeface="+mn-lt"/>
                        <a:ea typeface="+mn-ea"/>
                        <a:cs typeface="+mn-cs"/>
                      </a:endParaRPr>
                    </a:p>
                    <a:p>
                      <a:endParaRPr lang="en-US" sz="1200" dirty="0"/>
                    </a:p>
                  </a:txBody>
                  <a:tcPr/>
                </a:tc>
                <a:tc>
                  <a:txBody>
                    <a:bodyPr/>
                    <a:lstStyle/>
                    <a:p>
                      <a:r>
                        <a:rPr lang="en-US" sz="1200" dirty="0" smtClean="0"/>
                        <a:t>1</a:t>
                      </a:r>
                      <a:endParaRPr lang="en-US" sz="1200" dirty="0"/>
                    </a:p>
                  </a:txBody>
                  <a:tcPr/>
                </a:tc>
                <a:tc>
                  <a:txBody>
                    <a:bodyPr/>
                    <a:lstStyle/>
                    <a:p>
                      <a:r>
                        <a:rPr lang="en-US" sz="1200" dirty="0" smtClean="0"/>
                        <a:t>Fastener</a:t>
                      </a:r>
                      <a:endParaRPr lang="en-US" sz="1200" dirty="0"/>
                    </a:p>
                  </a:txBody>
                  <a:tcPr/>
                </a:tc>
                <a:tc>
                  <a:txBody>
                    <a:bodyPr/>
                    <a:lstStyle/>
                    <a:p>
                      <a:r>
                        <a:rPr lang="en-US" sz="1200" dirty="0" smtClean="0"/>
                        <a:t>Provided</a:t>
                      </a:r>
                      <a:r>
                        <a:rPr lang="en-US" sz="1200" baseline="0" dirty="0" smtClean="0"/>
                        <a:t> w/ </a:t>
                      </a:r>
                      <a:r>
                        <a:rPr lang="en-US" sz="1200" baseline="0" dirty="0" err="1" smtClean="0"/>
                        <a:t>Dynamixel</a:t>
                      </a:r>
                      <a:endParaRPr lang="en-US" sz="1200" dirty="0"/>
                    </a:p>
                  </a:txBody>
                  <a:tcPr/>
                </a:tc>
                <a:tc>
                  <a:txBody>
                    <a:bodyPr/>
                    <a:lstStyle/>
                    <a:p>
                      <a:endParaRPr lang="en-US" sz="1200" dirty="0"/>
                    </a:p>
                  </a:txBody>
                  <a:tcPr>
                    <a:solidFill>
                      <a:schemeClr val="bg1"/>
                    </a:solidFill>
                  </a:tcPr>
                </a:tc>
              </a:tr>
              <a:tr h="236427">
                <a:tc>
                  <a:txBody>
                    <a:bodyPr/>
                    <a:lstStyle/>
                    <a:p>
                      <a:r>
                        <a:rPr lang="en-US" sz="1200" kern="1200" dirty="0" smtClean="0">
                          <a:solidFill>
                            <a:schemeClr val="dk1"/>
                          </a:solidFill>
                          <a:effectLst/>
                          <a:latin typeface="+mn-lt"/>
                          <a:ea typeface="+mn-ea"/>
                          <a:cs typeface="+mn-cs"/>
                        </a:rPr>
                        <a:t>M2, L3mm bolt</a:t>
                      </a:r>
                    </a:p>
                    <a:p>
                      <a:endParaRPr lang="en-US" sz="1200" kern="1200" dirty="0" smtClean="0">
                        <a:solidFill>
                          <a:schemeClr val="dk1"/>
                        </a:solidFill>
                        <a:effectLst/>
                        <a:latin typeface="+mn-lt"/>
                        <a:ea typeface="+mn-ea"/>
                        <a:cs typeface="+mn-cs"/>
                      </a:endParaRPr>
                    </a:p>
                    <a:p>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8" tooltip="Add this product to your current order"/>
                        </a:rPr>
                        <a:t>91292A003</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236427">
                <a:tc>
                  <a:txBody>
                    <a:bodyPr/>
                    <a:lstStyle/>
                    <a:p>
                      <a:r>
                        <a:rPr lang="en-US" sz="1200" kern="1200" dirty="0" smtClean="0">
                          <a:solidFill>
                            <a:schemeClr val="dk1"/>
                          </a:solidFill>
                          <a:effectLst/>
                          <a:latin typeface="+mn-lt"/>
                          <a:ea typeface="+mn-ea"/>
                          <a:cs typeface="+mn-cs"/>
                        </a:rPr>
                        <a:t>2-56, L3/4” bolt/nut</a:t>
                      </a:r>
                    </a:p>
                    <a:p>
                      <a:endParaRPr lang="en-US" sz="1200" kern="1200" dirty="0" smtClean="0">
                        <a:solidFill>
                          <a:schemeClr val="dk1"/>
                        </a:solidFill>
                        <a:effectLst/>
                        <a:latin typeface="+mn-lt"/>
                        <a:ea typeface="+mn-ea"/>
                        <a:cs typeface="+mn-cs"/>
                      </a:endParaRPr>
                    </a:p>
                    <a:p>
                      <a:endParaRPr lang="en-US" sz="1200" dirty="0"/>
                    </a:p>
                  </a:txBody>
                  <a:tcPr/>
                </a:tc>
                <a:tc>
                  <a:txBody>
                    <a:bodyPr/>
                    <a:lstStyle/>
                    <a:p>
                      <a:r>
                        <a:rPr lang="en-US" sz="1200" dirty="0" smtClean="0"/>
                        <a:t>2</a:t>
                      </a:r>
                      <a:endParaRPr lang="en-US" sz="1200" dirty="0"/>
                    </a:p>
                  </a:txBody>
                  <a:tcPr/>
                </a:tc>
                <a:tc>
                  <a:txBody>
                    <a:bodyPr/>
                    <a:lstStyle/>
                    <a:p>
                      <a:r>
                        <a:rPr lang="en-US" sz="1200" dirty="0" smtClean="0"/>
                        <a:t>Fastener</a:t>
                      </a:r>
                      <a:endParaRPr lang="en-US" sz="1200" dirty="0"/>
                    </a:p>
                  </a:txBody>
                  <a:tcPr/>
                </a:tc>
                <a:tc>
                  <a:txBody>
                    <a:bodyPr/>
                    <a:lstStyle/>
                    <a:p>
                      <a:r>
                        <a:rPr lang="en-US" sz="1200" kern="1200" dirty="0" smtClean="0">
                          <a:solidFill>
                            <a:schemeClr val="dk1"/>
                          </a:solidFill>
                          <a:effectLst/>
                          <a:latin typeface="+mn-lt"/>
                          <a:ea typeface="+mn-ea"/>
                          <a:cs typeface="+mn-cs"/>
                        </a:rPr>
                        <a:t>McMaster [</a:t>
                      </a:r>
                      <a:r>
                        <a:rPr lang="en-US" sz="1200" u="sng" kern="1200" dirty="0" smtClean="0">
                          <a:solidFill>
                            <a:schemeClr val="dk1"/>
                          </a:solidFill>
                          <a:effectLst/>
                          <a:latin typeface="+mn-lt"/>
                          <a:ea typeface="+mn-ea"/>
                          <a:cs typeface="+mn-cs"/>
                          <a:hlinkClick r:id="rId9"/>
                        </a:rPr>
                        <a:t>92196A084</a:t>
                      </a:r>
                      <a:r>
                        <a:rPr lang="en-US" sz="1200"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r h="394045">
                <a:tc>
                  <a:txBody>
                    <a:bodyPr/>
                    <a:lstStyle/>
                    <a:p>
                      <a:r>
                        <a:rPr lang="en-US" sz="1200" dirty="0" smtClean="0"/>
                        <a:t>Torsion Spring, </a:t>
                      </a:r>
                      <a:r>
                        <a:rPr lang="en-US" sz="1200" kern="1200" dirty="0" smtClean="0">
                          <a:solidFill>
                            <a:schemeClr val="dk1"/>
                          </a:solidFill>
                          <a:effectLst/>
                          <a:latin typeface="+mn-lt"/>
                          <a:ea typeface="+mn-ea"/>
                          <a:cs typeface="+mn-cs"/>
                        </a:rPr>
                        <a:t>Ø0.34”, 0.028” wire diameter, 180˚, left-hand wound</a:t>
                      </a:r>
                      <a:endParaRPr lang="en-US" sz="1200" dirty="0"/>
                    </a:p>
                  </a:txBody>
                  <a:tcPr/>
                </a:tc>
                <a:tc>
                  <a:txBody>
                    <a:bodyPr/>
                    <a:lstStyle/>
                    <a:p>
                      <a:r>
                        <a:rPr lang="en-US" sz="1200" dirty="0" smtClean="0"/>
                        <a:t>4</a:t>
                      </a:r>
                      <a:endParaRPr lang="en-US" sz="1200" dirty="0"/>
                    </a:p>
                  </a:txBody>
                  <a:tcPr/>
                </a:tc>
                <a:tc>
                  <a:txBody>
                    <a:bodyPr/>
                    <a:lstStyle/>
                    <a:p>
                      <a:r>
                        <a:rPr lang="en-US" sz="1200" dirty="0" smtClean="0"/>
                        <a:t>Joint Return Spring</a:t>
                      </a:r>
                      <a:endParaRPr lang="en-US" sz="1200" dirty="0"/>
                    </a:p>
                  </a:txBody>
                  <a:tcPr/>
                </a:tc>
                <a:tc>
                  <a:txBody>
                    <a:bodyPr/>
                    <a:lstStyle/>
                    <a:p>
                      <a:r>
                        <a:rPr lang="en-US" sz="1200" dirty="0" smtClean="0"/>
                        <a:t>McMaster [</a:t>
                      </a:r>
                      <a:r>
                        <a:rPr lang="en-US" sz="1200" b="0" i="0" u="none" strike="noStrike" kern="1200" dirty="0" smtClean="0">
                          <a:solidFill>
                            <a:schemeClr val="dk1"/>
                          </a:solidFill>
                          <a:effectLst/>
                          <a:latin typeface="+mn-lt"/>
                          <a:ea typeface="+mn-ea"/>
                          <a:cs typeface="+mn-cs"/>
                          <a:hlinkClick r:id="rId10" tooltip="Add item to current order"/>
                        </a:rPr>
                        <a:t>9271K605</a:t>
                      </a:r>
                      <a:r>
                        <a:rPr lang="en-US" sz="1200" b="0" i="0" u="none" strike="noStrike" kern="1200" dirty="0" smtClean="0">
                          <a:solidFill>
                            <a:schemeClr val="dk1"/>
                          </a:solidFill>
                          <a:effectLst/>
                          <a:latin typeface="+mn-lt"/>
                          <a:ea typeface="+mn-ea"/>
                          <a:cs typeface="+mn-cs"/>
                        </a:rPr>
                        <a:t>]</a:t>
                      </a:r>
                      <a:endParaRPr lang="en-US" sz="1200" dirty="0"/>
                    </a:p>
                  </a:txBody>
                  <a:tcPr/>
                </a:tc>
                <a:tc>
                  <a:txBody>
                    <a:bodyPr/>
                    <a:lstStyle/>
                    <a:p>
                      <a:endParaRPr lang="en-US" sz="1200" dirty="0"/>
                    </a:p>
                  </a:txBody>
                  <a:tcPr>
                    <a:solidFill>
                      <a:schemeClr val="bg1"/>
                    </a:solidFill>
                  </a:tcPr>
                </a:tc>
              </a:tr>
            </a:tbl>
          </a:graphicData>
        </a:graphic>
      </p:graphicFrame>
      <p:sp>
        <p:nvSpPr>
          <p:cNvPr id="4" name="TextBox 3"/>
          <p:cNvSpPr txBox="1"/>
          <p:nvPr/>
        </p:nvSpPr>
        <p:spPr>
          <a:xfrm>
            <a:off x="477078" y="9450773"/>
            <a:ext cx="822661" cy="276999"/>
          </a:xfrm>
          <a:prstGeom prst="rect">
            <a:avLst/>
          </a:prstGeom>
          <a:noFill/>
        </p:spPr>
        <p:txBody>
          <a:bodyPr wrap="none" rtlCol="0">
            <a:spAutoFit/>
          </a:bodyPr>
          <a:lstStyle/>
          <a:p>
            <a:r>
              <a:rPr lang="en-US" sz="1200" dirty="0" smtClean="0"/>
              <a:t>* optional</a:t>
            </a:r>
            <a:endParaRPr lang="en-US" sz="1200" dirty="0"/>
          </a:p>
        </p:txBody>
      </p:sp>
      <p:pic>
        <p:nvPicPr>
          <p:cNvPr id="614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73005" y="7391400"/>
            <a:ext cx="1051719" cy="50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53175" y="1685925"/>
            <a:ext cx="4191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219824" y="2243792"/>
            <a:ext cx="747713" cy="468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48424" y="3588760"/>
            <a:ext cx="352425" cy="399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029323" y="4105276"/>
            <a:ext cx="1668365" cy="660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412324" y="4851038"/>
            <a:ext cx="555212" cy="37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76999" y="6229352"/>
            <a:ext cx="295274" cy="257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318455" y="6724652"/>
            <a:ext cx="742950"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2"/>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412324" y="5538788"/>
            <a:ext cx="444497" cy="333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134101" y="2845151"/>
            <a:ext cx="1047740" cy="5827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76588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 Preparation</a:t>
            </a:r>
            <a:endParaRPr lang="en-US" dirty="0"/>
          </a:p>
        </p:txBody>
      </p:sp>
      <p:pic>
        <p:nvPicPr>
          <p:cNvPr id="28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7800" y="1581151"/>
            <a:ext cx="3608210" cy="294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955875" y="1181100"/>
            <a:ext cx="1883849" cy="369332"/>
          </a:xfrm>
          <a:prstGeom prst="rect">
            <a:avLst/>
          </a:prstGeom>
          <a:noFill/>
        </p:spPr>
        <p:txBody>
          <a:bodyPr wrap="none" rtlCol="0">
            <a:spAutoFit/>
          </a:bodyPr>
          <a:lstStyle/>
          <a:p>
            <a:r>
              <a:rPr lang="en-US" dirty="0" smtClean="0">
                <a:latin typeface="YaleAdmin-WebSmallCap" pitchFamily="2" charset="0"/>
              </a:rPr>
              <a:t>Finger Molding</a:t>
            </a:r>
            <a:endParaRPr lang="en-US" dirty="0">
              <a:latin typeface="YaleAdmin-WebSmallCap" pitchFamily="2" charset="0"/>
            </a:endParaRPr>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7800" y="4592638"/>
            <a:ext cx="3632994" cy="2903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55281" y="9255799"/>
            <a:ext cx="5840719" cy="523220"/>
          </a:xfrm>
          <a:prstGeom prst="rect">
            <a:avLst/>
          </a:prstGeom>
          <a:noFill/>
        </p:spPr>
        <p:txBody>
          <a:bodyPr wrap="square" rtlCol="0">
            <a:spAutoFit/>
          </a:bodyPr>
          <a:lstStyle/>
          <a:p>
            <a:pPr algn="just"/>
            <a:r>
              <a:rPr lang="en-US" sz="1400" dirty="0" smtClean="0"/>
              <a:t>Consult DDM (</a:t>
            </a:r>
            <a:r>
              <a:rPr lang="en-US" sz="1400" dirty="0" err="1" smtClean="0"/>
              <a:t>Dieless</a:t>
            </a:r>
            <a:r>
              <a:rPr lang="en-US" sz="1400" dirty="0" smtClean="0"/>
              <a:t> Deposition Manufacturing) guide for further details on pouring/preparing the joints and pads for fingers</a:t>
            </a:r>
            <a:endParaRPr lang="en-US" sz="1400" dirty="0"/>
          </a:p>
        </p:txBody>
      </p:sp>
      <p:pic>
        <p:nvPicPr>
          <p:cNvPr id="286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040" y="4329113"/>
            <a:ext cx="3155082" cy="3186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039" y="1439864"/>
            <a:ext cx="2898549" cy="294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a:xfrm>
            <a:off x="1495425" y="4392613"/>
            <a:ext cx="0" cy="109537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505450" y="4349750"/>
            <a:ext cx="0" cy="1095375"/>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393056" cy="769441"/>
          </a:xfrm>
          <a:prstGeom prst="rect">
            <a:avLst/>
          </a:prstGeom>
          <a:noFill/>
        </p:spPr>
        <p:txBody>
          <a:bodyPr wrap="none" rtlCol="0">
            <a:spAutoFit/>
          </a:bodyPr>
          <a:lstStyle/>
          <a:p>
            <a:r>
              <a:rPr lang="en-US" sz="4400" dirty="0" smtClean="0">
                <a:latin typeface="YaleDesign-WebSmallCap" pitchFamily="2" charset="0"/>
              </a:rPr>
              <a:t>1</a:t>
            </a:r>
            <a:endParaRPr lang="en-US" sz="4400" dirty="0">
              <a:latin typeface="YaleDesign-WebSmallCap" pitchFamily="2" charset="0"/>
            </a:endParaRPr>
          </a:p>
        </p:txBody>
      </p:sp>
      <p:sp>
        <p:nvSpPr>
          <p:cNvPr id="11" name="TextBox 10"/>
          <p:cNvSpPr txBox="1"/>
          <p:nvPr/>
        </p:nvSpPr>
        <p:spPr>
          <a:xfrm>
            <a:off x="1578394" y="4115614"/>
            <a:ext cx="1693092" cy="276999"/>
          </a:xfrm>
          <a:prstGeom prst="rect">
            <a:avLst/>
          </a:prstGeom>
          <a:noFill/>
        </p:spPr>
        <p:txBody>
          <a:bodyPr wrap="none" rtlCol="0">
            <a:spAutoFit/>
          </a:bodyPr>
          <a:lstStyle/>
          <a:p>
            <a:r>
              <a:rPr lang="en-US" sz="1200" dirty="0" err="1"/>
              <a:t>f</a:t>
            </a:r>
            <a:r>
              <a:rPr lang="en-US" sz="1200" dirty="0" err="1" smtClean="0"/>
              <a:t>inger_flexure_print.stl</a:t>
            </a:r>
            <a:endParaRPr lang="en-US" sz="1200" dirty="0"/>
          </a:p>
        </p:txBody>
      </p:sp>
      <p:sp>
        <p:nvSpPr>
          <p:cNvPr id="18" name="TextBox 17"/>
          <p:cNvSpPr txBox="1"/>
          <p:nvPr/>
        </p:nvSpPr>
        <p:spPr>
          <a:xfrm>
            <a:off x="5567648" y="4109265"/>
            <a:ext cx="1556836" cy="276999"/>
          </a:xfrm>
          <a:prstGeom prst="rect">
            <a:avLst/>
          </a:prstGeom>
          <a:noFill/>
        </p:spPr>
        <p:txBody>
          <a:bodyPr wrap="none" rtlCol="0">
            <a:spAutoFit/>
          </a:bodyPr>
          <a:lstStyle/>
          <a:p>
            <a:r>
              <a:rPr lang="en-US" sz="1200" dirty="0" err="1" smtClean="0"/>
              <a:t>finger_pivot_print.stl</a:t>
            </a:r>
            <a:endParaRPr lang="en-US" sz="1200" dirty="0"/>
          </a:p>
        </p:txBody>
      </p:sp>
      <p:pic>
        <p:nvPicPr>
          <p:cNvPr id="19" name="Picture 18"/>
          <p:cNvPicPr/>
          <p:nvPr/>
        </p:nvPicPr>
        <p:blipFill>
          <a:blip r:embed="rId6" cstate="print">
            <a:extLst>
              <a:ext uri="{28A0092B-C50C-407E-A947-70E740481C1C}">
                <a14:useLocalDpi xmlns:a14="http://schemas.microsoft.com/office/drawing/2010/main" val="0"/>
              </a:ext>
            </a:extLst>
          </a:blip>
          <a:stretch>
            <a:fillRect/>
          </a:stretch>
        </p:blipFill>
        <p:spPr>
          <a:xfrm>
            <a:off x="1172832" y="7492058"/>
            <a:ext cx="1751343" cy="1313507"/>
          </a:xfrm>
          <a:prstGeom prst="rect">
            <a:avLst/>
          </a:prstGeom>
        </p:spPr>
      </p:pic>
      <p:pic>
        <p:nvPicPr>
          <p:cNvPr id="20" name="Picture 19"/>
          <p:cNvPicPr/>
          <p:nvPr/>
        </p:nvPicPr>
        <p:blipFill>
          <a:blip r:embed="rId7">
            <a:extLst>
              <a:ext uri="{28A0092B-C50C-407E-A947-70E740481C1C}">
                <a14:useLocalDpi xmlns:a14="http://schemas.microsoft.com/office/drawing/2010/main" val="0"/>
              </a:ext>
            </a:extLst>
          </a:blip>
          <a:srcRect/>
          <a:stretch>
            <a:fillRect/>
          </a:stretch>
        </p:blipFill>
        <p:spPr bwMode="auto">
          <a:xfrm>
            <a:off x="2928937" y="7492850"/>
            <a:ext cx="3509963" cy="1312715"/>
          </a:xfrm>
          <a:prstGeom prst="rect">
            <a:avLst/>
          </a:prstGeom>
          <a:noFill/>
          <a:ln>
            <a:noFill/>
          </a:ln>
        </p:spPr>
      </p:pic>
    </p:spTree>
    <p:extLst>
      <p:ext uri="{BB962C8B-B14F-4D97-AF65-F5344CB8AC3E}">
        <p14:creationId xmlns:p14="http://schemas.microsoft.com/office/powerpoint/2010/main" val="7146519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655019" y="1181100"/>
            <a:ext cx="6384343" cy="2836422"/>
            <a:chOff x="794358" y="1144580"/>
            <a:chExt cx="6384343" cy="2836422"/>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358" y="1144580"/>
              <a:ext cx="6101741" cy="2836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2860140" y="2851223"/>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2324973" y="2555890"/>
              <a:ext cx="1614604" cy="944445"/>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4614482" y="2367157"/>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flipH="1">
              <a:off x="4232420" y="2143190"/>
              <a:ext cx="565656" cy="1120428"/>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163303" y="2134136"/>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4886520" y="2083309"/>
              <a:ext cx="1183703" cy="34636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467962" y="2100705"/>
              <a:ext cx="1159292" cy="276999"/>
            </a:xfrm>
            <a:prstGeom prst="rect">
              <a:avLst/>
            </a:prstGeom>
            <a:noFill/>
          </p:spPr>
          <p:txBody>
            <a:bodyPr wrap="none" rtlCol="0">
              <a:spAutoFit/>
            </a:bodyPr>
            <a:lstStyle/>
            <a:p>
              <a:r>
                <a:rPr lang="en-US" sz="1200" dirty="0" smtClean="0">
                  <a:solidFill>
                    <a:schemeClr val="dk1"/>
                  </a:solidFill>
                </a:rPr>
                <a:t>Ø 1.5±0.5 mm</a:t>
              </a:r>
              <a:endParaRPr lang="en-US" sz="1200" dirty="0"/>
            </a:p>
          </p:txBody>
        </p:sp>
        <p:sp>
          <p:nvSpPr>
            <p:cNvPr id="28678" name="Oval 28677"/>
            <p:cNvSpPr/>
            <p:nvPr/>
          </p:nvSpPr>
          <p:spPr>
            <a:xfrm>
              <a:off x="3234939" y="2936966"/>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4331938" y="2640851"/>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5177832" y="3509389"/>
              <a:ext cx="2000869" cy="276999"/>
            </a:xfrm>
            <a:prstGeom prst="rect">
              <a:avLst/>
            </a:prstGeom>
            <a:noFill/>
          </p:spPr>
          <p:txBody>
            <a:bodyPr wrap="none" rtlCol="0">
              <a:spAutoFit/>
            </a:bodyPr>
            <a:lstStyle/>
            <a:p>
              <a:r>
                <a:rPr lang="en-US" sz="1200" dirty="0" err="1" smtClean="0"/>
                <a:t>finger_flexure_print.stl</a:t>
              </a:r>
              <a:r>
                <a:rPr lang="en-US" sz="1200" dirty="0" smtClean="0"/>
                <a:t> (x4)</a:t>
              </a:r>
              <a:endParaRPr lang="en-US" sz="1200" dirty="0"/>
            </a:p>
          </p:txBody>
        </p:sp>
      </p:grpSp>
      <p:sp>
        <p:nvSpPr>
          <p:cNvPr id="2" name="Title 1"/>
          <p:cNvSpPr>
            <a:spLocks noGrp="1"/>
          </p:cNvSpPr>
          <p:nvPr>
            <p:ph type="title"/>
          </p:nvPr>
        </p:nvSpPr>
        <p:spPr/>
        <p:txBody>
          <a:bodyPr/>
          <a:lstStyle/>
          <a:p>
            <a:r>
              <a:rPr lang="en-US" dirty="0" smtClean="0"/>
              <a:t>Part Preparation</a:t>
            </a:r>
            <a:endParaRPr lang="en-US" dirty="0"/>
          </a:p>
        </p:txBody>
      </p:sp>
      <p:sp>
        <p:nvSpPr>
          <p:cNvPr id="4" name="TextBox 3"/>
          <p:cNvSpPr txBox="1"/>
          <p:nvPr/>
        </p:nvSpPr>
        <p:spPr>
          <a:xfrm>
            <a:off x="2911215" y="1181100"/>
            <a:ext cx="1973169" cy="369332"/>
          </a:xfrm>
          <a:prstGeom prst="rect">
            <a:avLst/>
          </a:prstGeom>
          <a:noFill/>
        </p:spPr>
        <p:txBody>
          <a:bodyPr wrap="none" rtlCol="0">
            <a:spAutoFit/>
          </a:bodyPr>
          <a:lstStyle/>
          <a:p>
            <a:r>
              <a:rPr lang="en-US" dirty="0" smtClean="0">
                <a:latin typeface="YaleAdmin-WebSmallCap" pitchFamily="2" charset="0"/>
              </a:rPr>
              <a:t>Tendon Routing</a:t>
            </a:r>
            <a:endParaRPr lang="en-US" dirty="0">
              <a:latin typeface="YaleAdmin-WebSmallCap" pitchFamily="2" charset="0"/>
            </a:endParaRPr>
          </a:p>
        </p:txBody>
      </p:sp>
      <p:sp>
        <p:nvSpPr>
          <p:cNvPr id="9" name="Chord 8"/>
          <p:cNvSpPr/>
          <p:nvPr/>
        </p:nvSpPr>
        <p:spPr>
          <a:xfrm>
            <a:off x="6181725" y="9363075"/>
            <a:ext cx="904875" cy="1219199"/>
          </a:xfrm>
          <a:prstGeom prst="chord">
            <a:avLst>
              <a:gd name="adj1" fmla="val 10904707"/>
              <a:gd name="adj2" fmla="val 1163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latin typeface="YaleAdmin-WebSmallCap" pitchFamily="2" charset="0"/>
            </a:endParaRPr>
          </a:p>
        </p:txBody>
      </p:sp>
      <p:sp>
        <p:nvSpPr>
          <p:cNvPr id="10" name="TextBox 9"/>
          <p:cNvSpPr txBox="1"/>
          <p:nvPr/>
        </p:nvSpPr>
        <p:spPr>
          <a:xfrm>
            <a:off x="6409152" y="9324975"/>
            <a:ext cx="425116" cy="769441"/>
          </a:xfrm>
          <a:prstGeom prst="rect">
            <a:avLst/>
          </a:prstGeom>
          <a:noFill/>
        </p:spPr>
        <p:txBody>
          <a:bodyPr wrap="none" rtlCol="0">
            <a:spAutoFit/>
          </a:bodyPr>
          <a:lstStyle/>
          <a:p>
            <a:r>
              <a:rPr lang="en-US" sz="4400" dirty="0" smtClean="0">
                <a:latin typeface="YaleDesign-WebSmallCap" pitchFamily="2" charset="0"/>
              </a:rPr>
              <a:t>2</a:t>
            </a:r>
            <a:endParaRPr lang="en-US" sz="4400" dirty="0">
              <a:latin typeface="YaleDesign-WebSmallCap" pitchFamily="2" charset="0"/>
            </a:endParaRPr>
          </a:p>
        </p:txBody>
      </p:sp>
      <p:sp>
        <p:nvSpPr>
          <p:cNvPr id="15" name="TextBox 14"/>
          <p:cNvSpPr txBox="1"/>
          <p:nvPr/>
        </p:nvSpPr>
        <p:spPr>
          <a:xfrm>
            <a:off x="198208" y="8755588"/>
            <a:ext cx="5840719" cy="954107"/>
          </a:xfrm>
          <a:prstGeom prst="rect">
            <a:avLst/>
          </a:prstGeom>
          <a:noFill/>
        </p:spPr>
        <p:txBody>
          <a:bodyPr wrap="square" rtlCol="0">
            <a:spAutoFit/>
          </a:bodyPr>
          <a:lstStyle/>
          <a:p>
            <a:pPr algn="just"/>
            <a:r>
              <a:rPr lang="en-US" sz="1400" dirty="0" smtClean="0"/>
              <a:t>Drill tendon </a:t>
            </a:r>
            <a:r>
              <a:rPr lang="en-US" sz="1400" dirty="0" smtClean="0">
                <a:solidFill>
                  <a:srgbClr val="FF0000"/>
                </a:solidFill>
              </a:rPr>
              <a:t>routing holes </a:t>
            </a:r>
            <a:r>
              <a:rPr lang="en-US" sz="1400" dirty="0" smtClean="0"/>
              <a:t>such that tendon will run tangent to inserted pin. Minimize contact between tendon and ABS but ensure that tendon runs freely. For the pivot base design, the fingers also have a torsional spring </a:t>
            </a:r>
            <a:r>
              <a:rPr lang="en-US" sz="1400" dirty="0" smtClean="0">
                <a:solidFill>
                  <a:srgbClr val="00B050"/>
                </a:solidFill>
              </a:rPr>
              <a:t>mounting hole</a:t>
            </a:r>
            <a:r>
              <a:rPr lang="en-US" sz="1400" dirty="0" smtClean="0"/>
              <a:t> to be drilled as shown.</a:t>
            </a:r>
            <a:endParaRPr lang="en-US" sz="1400" dirty="0"/>
          </a:p>
        </p:txBody>
      </p:sp>
      <p:grpSp>
        <p:nvGrpSpPr>
          <p:cNvPr id="21" name="Group 20"/>
          <p:cNvGrpSpPr/>
          <p:nvPr/>
        </p:nvGrpSpPr>
        <p:grpSpPr>
          <a:xfrm>
            <a:off x="922454" y="4274244"/>
            <a:ext cx="6604266" cy="4339049"/>
            <a:chOff x="1129854" y="4488876"/>
            <a:chExt cx="6604266" cy="4339049"/>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9854" y="4488876"/>
              <a:ext cx="5408731" cy="1862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Oval 24"/>
            <p:cNvSpPr/>
            <p:nvPr/>
          </p:nvSpPr>
          <p:spPr>
            <a:xfrm>
              <a:off x="1891018" y="5289294"/>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3990248" y="5337785"/>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4558191" y="5237311"/>
              <a:ext cx="92436" cy="924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Arrow Connector 32"/>
            <p:cNvCxnSpPr/>
            <p:nvPr/>
          </p:nvCxnSpPr>
          <p:spPr>
            <a:xfrm>
              <a:off x="1603612" y="4872251"/>
              <a:ext cx="928048" cy="1364776"/>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3302015" y="5061215"/>
              <a:ext cx="1029923" cy="1037817"/>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2101690" y="5533521"/>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3595681" y="5534940"/>
              <a:ext cx="134151" cy="13415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Arrow Connector 49"/>
            <p:cNvCxnSpPr/>
            <p:nvPr/>
          </p:nvCxnSpPr>
          <p:spPr>
            <a:xfrm>
              <a:off x="4405837" y="5158195"/>
              <a:ext cx="1182761" cy="747422"/>
            </a:xfrm>
            <a:prstGeom prst="straightConnector1">
              <a:avLst/>
            </a:prstGeom>
            <a:ln w="19050">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 name="Oval 56"/>
            <p:cNvSpPr/>
            <p:nvPr/>
          </p:nvSpPr>
          <p:spPr>
            <a:xfrm>
              <a:off x="1792877" y="5295645"/>
              <a:ext cx="92436" cy="9243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Arrow Connector 57"/>
            <p:cNvCxnSpPr/>
            <p:nvPr/>
          </p:nvCxnSpPr>
          <p:spPr>
            <a:xfrm>
              <a:off x="1836592" y="4785541"/>
              <a:ext cx="0" cy="1066191"/>
            </a:xfrm>
            <a:prstGeom prst="straightConnector1">
              <a:avLst/>
            </a:prstGeom>
            <a:ln w="19050">
              <a:solidFill>
                <a:srgbClr val="00B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5869507" y="8550926"/>
              <a:ext cx="1864613" cy="276999"/>
            </a:xfrm>
            <a:prstGeom prst="rect">
              <a:avLst/>
            </a:prstGeom>
            <a:noFill/>
          </p:spPr>
          <p:txBody>
            <a:bodyPr wrap="none" rtlCol="0">
              <a:spAutoFit/>
            </a:bodyPr>
            <a:lstStyle/>
            <a:p>
              <a:r>
                <a:rPr lang="en-US" sz="1200" dirty="0" err="1" smtClean="0"/>
                <a:t>finger_pivot_print.stl</a:t>
              </a:r>
              <a:r>
                <a:rPr lang="en-US" sz="1200" dirty="0" smtClean="0"/>
                <a:t> (x4)</a:t>
              </a:r>
              <a:endParaRPr lang="en-US" sz="1200" dirty="0"/>
            </a:p>
          </p:txBody>
        </p:sp>
      </p:grpSp>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44234" y="6136516"/>
            <a:ext cx="3307129" cy="2478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182" name="Oval 7181"/>
          <p:cNvSpPr/>
          <p:nvPr/>
        </p:nvSpPr>
        <p:spPr>
          <a:xfrm>
            <a:off x="3678023" y="6825078"/>
            <a:ext cx="129097" cy="12909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3808478" y="6918958"/>
            <a:ext cx="129097" cy="12909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07427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9108</TotalTime>
  <Words>2539</Words>
  <Application>Microsoft Office PowerPoint</Application>
  <PresentationFormat>Custom</PresentationFormat>
  <Paragraphs>515</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PowerPoint Presentation</vt:lpstr>
      <vt:lpstr>Parts List 1/3 (Flexure Base)</vt:lpstr>
      <vt:lpstr>Parts List 2/3 (Flexure Base)</vt:lpstr>
      <vt:lpstr>Parts List 3/3 (Flexure Base)</vt:lpstr>
      <vt:lpstr>Parts List 1/3 (Pivot Base)</vt:lpstr>
      <vt:lpstr>Parts List 2/3 (Pivot Base)</vt:lpstr>
      <vt:lpstr>Parts List 3/3 (Pivot Base)</vt:lpstr>
      <vt:lpstr>Part Preparation</vt:lpstr>
      <vt:lpstr>Part Preparation</vt:lpstr>
      <vt:lpstr>Part Preparation</vt:lpstr>
      <vt:lpstr>Part Preparation</vt:lpstr>
      <vt:lpstr>Part Preparation</vt:lpstr>
      <vt:lpstr>Part Preparation</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Assembly</vt:lpstr>
      <vt:lpstr>Post-Assembly</vt:lpstr>
    </vt:vector>
  </TitlesOfParts>
  <Company>Yale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Raymond Ma</dc:creator>
  <cp:lastModifiedBy>Raymond Ma</cp:lastModifiedBy>
  <cp:revision>381</cp:revision>
  <cp:lastPrinted>2013-11-28T03:51:33Z</cp:lastPrinted>
  <dcterms:created xsi:type="dcterms:W3CDTF">2010-11-16T20:19:40Z</dcterms:created>
  <dcterms:modified xsi:type="dcterms:W3CDTF">2013-11-28T03:52:25Z</dcterms:modified>
</cp:coreProperties>
</file>